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Lst>
  <p:sldSz cy="5143500" cx="9144000"/>
  <p:notesSz cx="6858000" cy="9144000"/>
  <p:embeddedFontLst>
    <p:embeddedFont>
      <p:font typeface="Roboto Thin"/>
      <p:regular r:id="rId56"/>
      <p:bold r:id="rId57"/>
      <p:italic r:id="rId58"/>
      <p:boldItalic r:id="rId59"/>
    </p:embeddedFont>
    <p:embeddedFont>
      <p:font typeface="Roboto"/>
      <p:regular r:id="rId60"/>
      <p:bold r:id="rId61"/>
      <p:italic r:id="rId62"/>
      <p:boldItalic r:id="rId63"/>
    </p:embeddedFont>
    <p:embeddedFont>
      <p:font typeface="Roboto Medium"/>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92B8F21-7FFB-4B50-B13B-4D1F7AAE82C8}">
  <a:tblStyle styleId="{892B8F21-7FFB-4B50-B13B-4D1F7AAE82C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Roboto-italic.fntdata"/><Relationship Id="rId61" Type="http://schemas.openxmlformats.org/officeDocument/2006/relationships/font" Target="fonts/Roboto-bold.fntdata"/><Relationship Id="rId20" Type="http://schemas.openxmlformats.org/officeDocument/2006/relationships/slide" Target="slides/slide14.xml"/><Relationship Id="rId64" Type="http://schemas.openxmlformats.org/officeDocument/2006/relationships/font" Target="fonts/RobotoMedium-regular.fntdata"/><Relationship Id="rId63" Type="http://schemas.openxmlformats.org/officeDocument/2006/relationships/font" Target="fonts/Roboto-boldItalic.fntdata"/><Relationship Id="rId22" Type="http://schemas.openxmlformats.org/officeDocument/2006/relationships/slide" Target="slides/slide16.xml"/><Relationship Id="rId66" Type="http://schemas.openxmlformats.org/officeDocument/2006/relationships/font" Target="fonts/RobotoMedium-italic.fntdata"/><Relationship Id="rId21" Type="http://schemas.openxmlformats.org/officeDocument/2006/relationships/slide" Target="slides/slide15.xml"/><Relationship Id="rId65" Type="http://schemas.openxmlformats.org/officeDocument/2006/relationships/font" Target="fonts/RobotoMedium-bold.fntdata"/><Relationship Id="rId24" Type="http://schemas.openxmlformats.org/officeDocument/2006/relationships/slide" Target="slides/slide18.xml"/><Relationship Id="rId23" Type="http://schemas.openxmlformats.org/officeDocument/2006/relationships/slide" Target="slides/slide17.xml"/><Relationship Id="rId67" Type="http://schemas.openxmlformats.org/officeDocument/2006/relationships/font" Target="fonts/RobotoMedium-boldItalic.fntdata"/><Relationship Id="rId60" Type="http://schemas.openxmlformats.org/officeDocument/2006/relationships/font" Target="fonts/Roboto-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RobotoThin-bold.fntdata"/><Relationship Id="rId12" Type="http://schemas.openxmlformats.org/officeDocument/2006/relationships/slide" Target="slides/slide6.xml"/><Relationship Id="rId56" Type="http://schemas.openxmlformats.org/officeDocument/2006/relationships/font" Target="fonts/RobotoThin-regular.fntdata"/><Relationship Id="rId15" Type="http://schemas.openxmlformats.org/officeDocument/2006/relationships/slide" Target="slides/slide9.xml"/><Relationship Id="rId59" Type="http://schemas.openxmlformats.org/officeDocument/2006/relationships/font" Target="fonts/RobotoThin-boldItalic.fntdata"/><Relationship Id="rId14" Type="http://schemas.openxmlformats.org/officeDocument/2006/relationships/slide" Target="slides/slide8.xml"/><Relationship Id="rId58" Type="http://schemas.openxmlformats.org/officeDocument/2006/relationships/font" Target="fonts/RobotoThin-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8f9c2473eb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8f9c2473e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8fbb300ca8_4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8fbb300ca8_4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8fbb300ca8_4_20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2" name="Google Shape;1082;g8fbb300ca8_4_2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5" name="Shape 2095"/>
        <p:cNvGrpSpPr/>
        <p:nvPr/>
      </p:nvGrpSpPr>
      <p:grpSpPr>
        <a:xfrm>
          <a:off x="0" y="0"/>
          <a:ext cx="0" cy="0"/>
          <a:chOff x="0" y="0"/>
          <a:chExt cx="0" cy="0"/>
        </a:xfrm>
      </p:grpSpPr>
      <p:sp>
        <p:nvSpPr>
          <p:cNvPr id="2096" name="Google Shape;2096;g8fbb300ca8_4_30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7" name="Google Shape;2097;g8fbb300ca8_4_30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9" name="Shape 2249"/>
        <p:cNvGrpSpPr/>
        <p:nvPr/>
      </p:nvGrpSpPr>
      <p:grpSpPr>
        <a:xfrm>
          <a:off x="0" y="0"/>
          <a:ext cx="0" cy="0"/>
          <a:chOff x="0" y="0"/>
          <a:chExt cx="0" cy="0"/>
        </a:xfrm>
      </p:grpSpPr>
      <p:sp>
        <p:nvSpPr>
          <p:cNvPr id="2250" name="Google Shape;2250;g8fbb300ca8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1" name="Google Shape;2251;g8fbb300ca8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4" name="Shape 2254"/>
        <p:cNvGrpSpPr/>
        <p:nvPr/>
      </p:nvGrpSpPr>
      <p:grpSpPr>
        <a:xfrm>
          <a:off x="0" y="0"/>
          <a:ext cx="0" cy="0"/>
          <a:chOff x="0" y="0"/>
          <a:chExt cx="0" cy="0"/>
        </a:xfrm>
      </p:grpSpPr>
      <p:sp>
        <p:nvSpPr>
          <p:cNvPr id="2255" name="Google Shape;2255;g90028e02cf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6" name="Google Shape;2256;g90028e02cf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0" name="Shape 2260"/>
        <p:cNvGrpSpPr/>
        <p:nvPr/>
      </p:nvGrpSpPr>
      <p:grpSpPr>
        <a:xfrm>
          <a:off x="0" y="0"/>
          <a:ext cx="0" cy="0"/>
          <a:chOff x="0" y="0"/>
          <a:chExt cx="0" cy="0"/>
        </a:xfrm>
      </p:grpSpPr>
      <p:sp>
        <p:nvSpPr>
          <p:cNvPr id="2261" name="Google Shape;2261;g90028e02cf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2" name="Google Shape;2262;g90028e02cf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5" name="Shape 2285"/>
        <p:cNvGrpSpPr/>
        <p:nvPr/>
      </p:nvGrpSpPr>
      <p:grpSpPr>
        <a:xfrm>
          <a:off x="0" y="0"/>
          <a:ext cx="0" cy="0"/>
          <a:chOff x="0" y="0"/>
          <a:chExt cx="0" cy="0"/>
        </a:xfrm>
      </p:grpSpPr>
      <p:sp>
        <p:nvSpPr>
          <p:cNvPr id="2286" name="Google Shape;2286;g8fbb300ca8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7" name="Google Shape;2287;g8fbb300ca8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1" name="Shape 2291"/>
        <p:cNvGrpSpPr/>
        <p:nvPr/>
      </p:nvGrpSpPr>
      <p:grpSpPr>
        <a:xfrm>
          <a:off x="0" y="0"/>
          <a:ext cx="0" cy="0"/>
          <a:chOff x="0" y="0"/>
          <a:chExt cx="0" cy="0"/>
        </a:xfrm>
      </p:grpSpPr>
      <p:sp>
        <p:nvSpPr>
          <p:cNvPr id="2292" name="Google Shape;2292;g8fbb300ca8_2_7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3" name="Google Shape;2293;g8fbb300ca8_2_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Random assignment is the best method by which we can estimate the effect of a given intervention on the outcome of interest. This because, the process of randomization removes the random variability and </a:t>
            </a:r>
            <a:r>
              <a:rPr lang="en-GB"/>
              <a:t>unconscious</a:t>
            </a:r>
            <a:r>
              <a:rPr lang="en-GB"/>
              <a:t> bias we all have when patients are offered a treatment and when treatment is delivered. However just random allocation is not random. Few things need to be considered carefully when determining if the assignment was truly random. First weather the randomization sequence was generated by a random number generator (consecutive numbers or alternate days are not methods of random allocation). Second if the method of sequence generation is valid and third if the allocation is concealed - i.e. you cannot tell which arm the next patient will fall into. If there is </a:t>
            </a:r>
            <a:r>
              <a:rPr lang="en-GB"/>
              <a:t>absence</a:t>
            </a:r>
            <a:r>
              <a:rPr lang="en-GB"/>
              <a:t> of allocation concealment then the random allocation process is vitiated.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second important aspect to evaluate is the </a:t>
            </a:r>
            <a:r>
              <a:rPr lang="en-GB"/>
              <a:t>completeness</a:t>
            </a:r>
            <a:r>
              <a:rPr lang="en-GB"/>
              <a:t> of patient </a:t>
            </a:r>
            <a:r>
              <a:rPr lang="en-GB"/>
              <a:t>follow up</a:t>
            </a:r>
            <a:r>
              <a:rPr lang="en-GB"/>
              <a:t>. In case there is a doubt as a simple thought experiment see if you assume that all experimental arms patients lost to follow up had an event and all control arm patients lost to </a:t>
            </a:r>
            <a:r>
              <a:rPr lang="en-GB"/>
              <a:t>follow up</a:t>
            </a:r>
            <a:r>
              <a:rPr lang="en-GB"/>
              <a:t> were without events would the results change. If so then the results obtained from the study are possibly unreliable due to excessive loss to followup. </a:t>
            </a:r>
            <a:r>
              <a:rPr lang="en-GB"/>
              <a:t>Similarly</a:t>
            </a:r>
            <a:r>
              <a:rPr lang="en-GB"/>
              <a:t> ITT is important as it preserves the balance of the prognostic groups which randomization ensures - thus drop outs due to unknown / known factors do not contaminate the results - the inferred </a:t>
            </a:r>
            <a:r>
              <a:rPr lang="en-GB"/>
              <a:t>treatment</a:t>
            </a:r>
            <a:r>
              <a:rPr lang="en-GB"/>
              <a:t> effect estimate is conservative.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Blinding of the trial is a very important means to ensure the validity of the measured outcomes. Unblinded trials have a significant risk that the outcomes will be influenced by the knowledge of the intervention arm - and this can be quite insidious.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Ensuring that the trial participants receive the same treatment aside from the experimental treatment can be quite challenging. For example in a study comparing a highly emetogenic chemotherapy regimen versus a immunotherapy regimen where emetogenicity is low, ensuring that the participants receive same kind of </a:t>
            </a:r>
            <a:r>
              <a:rPr lang="en-GB"/>
              <a:t>antiemetic</a:t>
            </a:r>
            <a:r>
              <a:rPr lang="en-GB"/>
              <a:t> prophylaxis can be challenging. Such interventions are called co-interventions and are difficult to control for unless blinded assessments are done. At the very least all such co-interventions should be </a:t>
            </a:r>
            <a:r>
              <a:rPr lang="en-GB"/>
              <a:t>explicitly</a:t>
            </a:r>
            <a:r>
              <a:rPr lang="en-GB"/>
              <a:t> spelled out and outlined in the protocol. In the same manner the schedule of assessments and </a:t>
            </a:r>
            <a:r>
              <a:rPr lang="en-GB"/>
              <a:t>follow up</a:t>
            </a:r>
            <a:r>
              <a:rPr lang="en-GB"/>
              <a:t> for the patients should be same between the two groups.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7" name="Shape 2297"/>
        <p:cNvGrpSpPr/>
        <p:nvPr/>
      </p:nvGrpSpPr>
      <p:grpSpPr>
        <a:xfrm>
          <a:off x="0" y="0"/>
          <a:ext cx="0" cy="0"/>
          <a:chOff x="0" y="0"/>
          <a:chExt cx="0" cy="0"/>
        </a:xfrm>
      </p:grpSpPr>
      <p:sp>
        <p:nvSpPr>
          <p:cNvPr id="2298" name="Google Shape;2298;g8fbb300ca8_2_8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9" name="Google Shape;2299;g8fbb300ca8_2_8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concept of relative and absolute risk reduction should be very clear in mind. Most of the time for clinical purposes, we rely on absolute risks reduction as that correctly tells how many patients will </a:t>
            </a:r>
            <a:r>
              <a:rPr lang="en-GB"/>
              <a:t>benefit</a:t>
            </a:r>
            <a:r>
              <a:rPr lang="en-GB"/>
              <a:t> from the </a:t>
            </a:r>
            <a:r>
              <a:rPr lang="en-GB"/>
              <a:t>intervention</a:t>
            </a:r>
            <a:r>
              <a:rPr lang="en-GB"/>
              <a:t>. .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5" name="Shape 2305"/>
        <p:cNvGrpSpPr/>
        <p:nvPr/>
      </p:nvGrpSpPr>
      <p:grpSpPr>
        <a:xfrm>
          <a:off x="0" y="0"/>
          <a:ext cx="0" cy="0"/>
          <a:chOff x="0" y="0"/>
          <a:chExt cx="0" cy="0"/>
        </a:xfrm>
      </p:grpSpPr>
      <p:sp>
        <p:nvSpPr>
          <p:cNvPr id="2306" name="Google Shape;2306;g8fbb300ca8_2_8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7" name="Google Shape;2307;g8fbb300ca8_2_8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2" name="Shape 2312"/>
        <p:cNvGrpSpPr/>
        <p:nvPr/>
      </p:nvGrpSpPr>
      <p:grpSpPr>
        <a:xfrm>
          <a:off x="0" y="0"/>
          <a:ext cx="0" cy="0"/>
          <a:chOff x="0" y="0"/>
          <a:chExt cx="0" cy="0"/>
        </a:xfrm>
      </p:grpSpPr>
      <p:sp>
        <p:nvSpPr>
          <p:cNvPr id="2313" name="Google Shape;2313;g8fbb300ca8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4" name="Google Shape;2314;g8fbb300ca8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0" name="Shape 2320"/>
        <p:cNvGrpSpPr/>
        <p:nvPr/>
      </p:nvGrpSpPr>
      <p:grpSpPr>
        <a:xfrm>
          <a:off x="0" y="0"/>
          <a:ext cx="0" cy="0"/>
          <a:chOff x="0" y="0"/>
          <a:chExt cx="0" cy="0"/>
        </a:xfrm>
      </p:grpSpPr>
      <p:sp>
        <p:nvSpPr>
          <p:cNvPr id="2321" name="Google Shape;2321;g8fbb300ca8_4_4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2" name="Google Shape;2322;g8fbb300ca8_4_4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8" name="Shape 2328"/>
        <p:cNvGrpSpPr/>
        <p:nvPr/>
      </p:nvGrpSpPr>
      <p:grpSpPr>
        <a:xfrm>
          <a:off x="0" y="0"/>
          <a:ext cx="0" cy="0"/>
          <a:chOff x="0" y="0"/>
          <a:chExt cx="0" cy="0"/>
        </a:xfrm>
      </p:grpSpPr>
      <p:sp>
        <p:nvSpPr>
          <p:cNvPr id="2329" name="Google Shape;2329;g8fbb300ca8_0_10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0" name="Google Shape;2330;g8fbb300ca8_0_10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Chance is a very important thing and is very much underappreciated by clinicians who have a deterministic thought process. In the figure we can see that the 95% CI of the relative risk does not cross 1. Does this mean we can conclude that Group 2 derives benefit from the intervention while Group 1 does not ? No since the 95% CI overlap there is a good chance that this is a chance observation. The point estimates are nearly </a:t>
            </a:r>
            <a:r>
              <a:rPr lang="en-GB"/>
              <a:t>similar</a:t>
            </a:r>
            <a:r>
              <a:rPr lang="en-GB"/>
              <a:t>. The null hypothesis when we compare the treatment effects in two group is that treatment effects are same in both groups. Hence the correct test to perform is an interaction test which given the similarity of point estimates and overlapping 95% CI will not be significant. In other words you CANNOT reject the null hypothesis that there is no treatment effect. Similarly a failure to show a difference does not mean that a difference does not exist - this may be a simple effect of the sample size. If the statistical test for interaction suggests that an subgroup effect is significant this does not mean that it is a true effect but that this effect should be taken seriously. Astute clinicians would understand that this implies that another trial is needed.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6" name="Shape 2336"/>
        <p:cNvGrpSpPr/>
        <p:nvPr/>
      </p:nvGrpSpPr>
      <p:grpSpPr>
        <a:xfrm>
          <a:off x="0" y="0"/>
          <a:ext cx="0" cy="0"/>
          <a:chOff x="0" y="0"/>
          <a:chExt cx="0" cy="0"/>
        </a:xfrm>
      </p:grpSpPr>
      <p:sp>
        <p:nvSpPr>
          <p:cNvPr id="2337" name="Google Shape;2337;g8fbb300ca8_0_10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8" name="Google Shape;2338;g8fbb300ca8_0_10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250">
                <a:highlight>
                  <a:srgbClr val="FFFFFF"/>
                </a:highlight>
              </a:rPr>
              <a:t>The authors concluded that capecitabine showed effectiveness as an adjuvant option in patients with HER2-negative breast cancer who had residual invasive disease after standard neoadjuvant chemotherapy. Our trial showed that adjuvant capecitabine therapy prolonged disease-free survival and overall survival among patients with breast cancer who had a poor prognosis, including those with triple-negative disease, and was associated with expected toxic effects.</a:t>
            </a:r>
            <a:endParaRPr sz="90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9" name="Shape 2349"/>
        <p:cNvGrpSpPr/>
        <p:nvPr/>
      </p:nvGrpSpPr>
      <p:grpSpPr>
        <a:xfrm>
          <a:off x="0" y="0"/>
          <a:ext cx="0" cy="0"/>
          <a:chOff x="0" y="0"/>
          <a:chExt cx="0" cy="0"/>
        </a:xfrm>
      </p:grpSpPr>
      <p:sp>
        <p:nvSpPr>
          <p:cNvPr id="2350" name="Google Shape;2350;g8fbb300ca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1" name="Google Shape;2351;g8fbb300ca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As subgroup analysis and interpretation is such a major source of error I am recapitulating the main points to be ascertained when subgroup effects are to be considered for therapeutic decision making. All of these criteria are to be backed by sound judgement and a healthy amount of skepticism.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8" name="Shape 2378"/>
        <p:cNvGrpSpPr/>
        <p:nvPr/>
      </p:nvGrpSpPr>
      <p:grpSpPr>
        <a:xfrm>
          <a:off x="0" y="0"/>
          <a:ext cx="0" cy="0"/>
          <a:chOff x="0" y="0"/>
          <a:chExt cx="0" cy="0"/>
        </a:xfrm>
      </p:grpSpPr>
      <p:sp>
        <p:nvSpPr>
          <p:cNvPr id="2379" name="Google Shape;2379;g8fbb300ca8_4_40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0" name="Google Shape;2380;g8fbb300ca8_4_40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trial setting especially the </a:t>
            </a:r>
            <a:r>
              <a:rPr lang="en-GB"/>
              <a:t>country</a:t>
            </a:r>
            <a:r>
              <a:rPr lang="en-GB"/>
              <a:t> and healthcare setting play an important role. For example </a:t>
            </a:r>
            <a:r>
              <a:rPr lang="en-GB"/>
              <a:t>similar</a:t>
            </a:r>
            <a:r>
              <a:rPr lang="en-GB"/>
              <a:t> healthcare settings may have widely different referral practices which may affect outcome in cancers where therapy delays ar known to be associated with poorer outcomes. Trials done with expert centers and </a:t>
            </a:r>
            <a:r>
              <a:rPr lang="en-GB"/>
              <a:t>clinicians</a:t>
            </a:r>
            <a:r>
              <a:rPr lang="en-GB"/>
              <a:t> may also be difficult to generalise to the community setting and </a:t>
            </a:r>
            <a:r>
              <a:rPr lang="en-GB"/>
              <a:t>similarly</a:t>
            </a:r>
            <a:r>
              <a:rPr lang="en-GB"/>
              <a:t> trials conducted in tertiary level centers may be difficult to implement in resource </a:t>
            </a:r>
            <a:r>
              <a:rPr lang="en-GB"/>
              <a:t>constrained</a:t>
            </a:r>
            <a:r>
              <a:rPr lang="en-GB"/>
              <a:t> primary settings.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pre-randomization diagnostic workup done as well as referral bias may reduce representativeness of the patient population. Sick person syndrome refers to the bias that occurs when a tertiary hospital population is used as it may have the sickest patient population. Racial groups may have unknown / known differences in how they respond to therapy as well as external socio-economic factors that limit generalisability. Comorbidity levels are poorly reported but can be very important for decision making when treating real world patients. The absolute risk of poor outcome due to stage and severity of the disease may be very different and this has particular implications when considering non-</a:t>
            </a:r>
            <a:r>
              <a:rPr lang="en-GB"/>
              <a:t>inferiority</a:t>
            </a:r>
            <a:r>
              <a:rPr lang="en-GB"/>
              <a:t> trials.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trial protocol may limit generalisability if the interventions, control and co-interventions are performed in non-standard manner. For example, a highly complex surgical procedure may have improved outcomes only in the hands of a experienced few surgeons. Advances in care may make the trial results non-generalisable - for example after a new drug may make the old standard redundant.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Surrogate outcomes are outcomes where an endpoint is thought to represent another e.g. response rate as a surrogate for survival make it difficult to get an idea regarding the benefit that the patient may accrue especially as surrogate endpoints are not meaningful to the patient. Further the assumed correlation between the outcomes may be difficult to prove. Complex scales used to measure outcome hamper real world implementation and PROMs are often difficult to generalise in different socio-cultural contexts. Finally the </a:t>
            </a:r>
            <a:r>
              <a:rPr lang="en-GB"/>
              <a:t>follow up</a:t>
            </a:r>
            <a:r>
              <a:rPr lang="en-GB"/>
              <a:t> needs to be adequate and complete to ensure findings in the short term are applicable for the longer term too.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Adverse effects are a very important part of the decision making process as they allow you to give a measure of the harms. Exclusion based on risk of complication as well as observed complications in the run-in period limit generalisability of the study.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6" name="Shape 2426"/>
        <p:cNvGrpSpPr/>
        <p:nvPr/>
      </p:nvGrpSpPr>
      <p:grpSpPr>
        <a:xfrm>
          <a:off x="0" y="0"/>
          <a:ext cx="0" cy="0"/>
          <a:chOff x="0" y="0"/>
          <a:chExt cx="0" cy="0"/>
        </a:xfrm>
      </p:grpSpPr>
      <p:sp>
        <p:nvSpPr>
          <p:cNvPr id="2427" name="Google Shape;2427;g8fbb300ca8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8" name="Google Shape;2428;g8fbb300ca8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2" name="Shape 2432"/>
        <p:cNvGrpSpPr/>
        <p:nvPr/>
      </p:nvGrpSpPr>
      <p:grpSpPr>
        <a:xfrm>
          <a:off x="0" y="0"/>
          <a:ext cx="0" cy="0"/>
          <a:chOff x="0" y="0"/>
          <a:chExt cx="0" cy="0"/>
        </a:xfrm>
      </p:grpSpPr>
      <p:sp>
        <p:nvSpPr>
          <p:cNvPr id="2433" name="Google Shape;2433;g8fbb300ca8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4" name="Google Shape;2434;g8fbb300ca8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7" name="Shape 2437"/>
        <p:cNvGrpSpPr/>
        <p:nvPr/>
      </p:nvGrpSpPr>
      <p:grpSpPr>
        <a:xfrm>
          <a:off x="0" y="0"/>
          <a:ext cx="0" cy="0"/>
          <a:chOff x="0" y="0"/>
          <a:chExt cx="0" cy="0"/>
        </a:xfrm>
      </p:grpSpPr>
      <p:sp>
        <p:nvSpPr>
          <p:cNvPr id="2438" name="Google Shape;2438;g8fbb300ca8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9" name="Google Shape;2439;g8fbb300ca8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 survey of 75 institutes of whom 64 were aware of the ASCO ONS standards for safe chemotherapy administration. Complete implementation of all standards was there in a single </a:t>
            </a:r>
            <a:r>
              <a:rPr lang="en-GB"/>
              <a:t>institute</a:t>
            </a:r>
            <a:r>
              <a:rPr lang="en-GB"/>
              <a:t>. The standards were published in 2013 and survey was conducted full 2 years after this.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4" name="Shape 2444"/>
        <p:cNvGrpSpPr/>
        <p:nvPr/>
      </p:nvGrpSpPr>
      <p:grpSpPr>
        <a:xfrm>
          <a:off x="0" y="0"/>
          <a:ext cx="0" cy="0"/>
          <a:chOff x="0" y="0"/>
          <a:chExt cx="0" cy="0"/>
        </a:xfrm>
      </p:grpSpPr>
      <p:sp>
        <p:nvSpPr>
          <p:cNvPr id="2445" name="Google Shape;2445;g8fbb300ca8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6" name="Google Shape;2446;g8fbb300ca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6" name="Shape 2456"/>
        <p:cNvGrpSpPr/>
        <p:nvPr/>
      </p:nvGrpSpPr>
      <p:grpSpPr>
        <a:xfrm>
          <a:off x="0" y="0"/>
          <a:ext cx="0" cy="0"/>
          <a:chOff x="0" y="0"/>
          <a:chExt cx="0" cy="0"/>
        </a:xfrm>
      </p:grpSpPr>
      <p:sp>
        <p:nvSpPr>
          <p:cNvPr id="2457" name="Google Shape;2457;g8fbb300ca8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8" name="Google Shape;2458;g8fbb300ca8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4" name="Shape 2464"/>
        <p:cNvGrpSpPr/>
        <p:nvPr/>
      </p:nvGrpSpPr>
      <p:grpSpPr>
        <a:xfrm>
          <a:off x="0" y="0"/>
          <a:ext cx="0" cy="0"/>
          <a:chOff x="0" y="0"/>
          <a:chExt cx="0" cy="0"/>
        </a:xfrm>
      </p:grpSpPr>
      <p:sp>
        <p:nvSpPr>
          <p:cNvPr id="2465" name="Google Shape;2465;g8fbb300ca8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6" name="Google Shape;2466;g8fbb300ca8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6" name="Shape 2476"/>
        <p:cNvGrpSpPr/>
        <p:nvPr/>
      </p:nvGrpSpPr>
      <p:grpSpPr>
        <a:xfrm>
          <a:off x="0" y="0"/>
          <a:ext cx="0" cy="0"/>
          <a:chOff x="0" y="0"/>
          <a:chExt cx="0" cy="0"/>
        </a:xfrm>
      </p:grpSpPr>
      <p:sp>
        <p:nvSpPr>
          <p:cNvPr id="2477" name="Google Shape;2477;g8fbb300ca8_0_8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8" name="Google Shape;2478;g8fbb300ca8_0_8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8" name="Shape 2498"/>
        <p:cNvGrpSpPr/>
        <p:nvPr/>
      </p:nvGrpSpPr>
      <p:grpSpPr>
        <a:xfrm>
          <a:off x="0" y="0"/>
          <a:ext cx="0" cy="0"/>
          <a:chOff x="0" y="0"/>
          <a:chExt cx="0" cy="0"/>
        </a:xfrm>
      </p:grpSpPr>
      <p:sp>
        <p:nvSpPr>
          <p:cNvPr id="2499" name="Google Shape;2499;g8fbb300ca8_0_9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0" name="Google Shape;2500;g8fbb300ca8_0_9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0" name="Shape 2520"/>
        <p:cNvGrpSpPr/>
        <p:nvPr/>
      </p:nvGrpSpPr>
      <p:grpSpPr>
        <a:xfrm>
          <a:off x="0" y="0"/>
          <a:ext cx="0" cy="0"/>
          <a:chOff x="0" y="0"/>
          <a:chExt cx="0" cy="0"/>
        </a:xfrm>
      </p:grpSpPr>
      <p:sp>
        <p:nvSpPr>
          <p:cNvPr id="2521" name="Google Shape;2521;g8fbb300ca8_0_9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2" name="Google Shape;2522;g8fbb300ca8_0_9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2" name="Shape 2542"/>
        <p:cNvGrpSpPr/>
        <p:nvPr/>
      </p:nvGrpSpPr>
      <p:grpSpPr>
        <a:xfrm>
          <a:off x="0" y="0"/>
          <a:ext cx="0" cy="0"/>
          <a:chOff x="0" y="0"/>
          <a:chExt cx="0" cy="0"/>
        </a:xfrm>
      </p:grpSpPr>
      <p:sp>
        <p:nvSpPr>
          <p:cNvPr id="2543" name="Google Shape;2543;g8fbb300ca8_0_9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4" name="Google Shape;2544;g8fbb300ca8_0_9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4" name="Shape 2564"/>
        <p:cNvGrpSpPr/>
        <p:nvPr/>
      </p:nvGrpSpPr>
      <p:grpSpPr>
        <a:xfrm>
          <a:off x="0" y="0"/>
          <a:ext cx="0" cy="0"/>
          <a:chOff x="0" y="0"/>
          <a:chExt cx="0" cy="0"/>
        </a:xfrm>
      </p:grpSpPr>
      <p:sp>
        <p:nvSpPr>
          <p:cNvPr id="2565" name="Google Shape;2565;g8fbb300ca8_0_9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6" name="Google Shape;2566;g8fbb300ca8_0_9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6" name="Shape 2586"/>
        <p:cNvGrpSpPr/>
        <p:nvPr/>
      </p:nvGrpSpPr>
      <p:grpSpPr>
        <a:xfrm>
          <a:off x="0" y="0"/>
          <a:ext cx="0" cy="0"/>
          <a:chOff x="0" y="0"/>
          <a:chExt cx="0" cy="0"/>
        </a:xfrm>
      </p:grpSpPr>
      <p:sp>
        <p:nvSpPr>
          <p:cNvPr id="2587" name="Google Shape;2587;g8fbb300ca8_0_10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8" name="Google Shape;2588;g8fbb300ca8_0_1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8" name="Shape 2608"/>
        <p:cNvGrpSpPr/>
        <p:nvPr/>
      </p:nvGrpSpPr>
      <p:grpSpPr>
        <a:xfrm>
          <a:off x="0" y="0"/>
          <a:ext cx="0" cy="0"/>
          <a:chOff x="0" y="0"/>
          <a:chExt cx="0" cy="0"/>
        </a:xfrm>
      </p:grpSpPr>
      <p:sp>
        <p:nvSpPr>
          <p:cNvPr id="2609" name="Google Shape;2609;g8fbb300ca8_0_10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0" name="Google Shape;2610;g8fbb300ca8_0_1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0" name="Shape 2630"/>
        <p:cNvGrpSpPr/>
        <p:nvPr/>
      </p:nvGrpSpPr>
      <p:grpSpPr>
        <a:xfrm>
          <a:off x="0" y="0"/>
          <a:ext cx="0" cy="0"/>
          <a:chOff x="0" y="0"/>
          <a:chExt cx="0" cy="0"/>
        </a:xfrm>
      </p:grpSpPr>
      <p:sp>
        <p:nvSpPr>
          <p:cNvPr id="2631" name="Google Shape;2631;g8fbb300ca8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2" name="Google Shape;2632;g8fbb300ca8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2" name="Shape 2672"/>
        <p:cNvGrpSpPr/>
        <p:nvPr/>
      </p:nvGrpSpPr>
      <p:grpSpPr>
        <a:xfrm>
          <a:off x="0" y="0"/>
          <a:ext cx="0" cy="0"/>
          <a:chOff x="0" y="0"/>
          <a:chExt cx="0" cy="0"/>
        </a:xfrm>
      </p:grpSpPr>
      <p:sp>
        <p:nvSpPr>
          <p:cNvPr id="2673" name="Google Shape;2673;g8f9c2473eb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4" name="Google Shape;2674;g8f9c2473eb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Omission</a:t>
            </a:r>
            <a:r>
              <a:rPr lang="en-GB"/>
              <a:t> bias often result in us not providing aggressive treatment as it may harm a proportion of patients or not prescribing chemopreventive medications as we are biased towards the harm arising out the intervention.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Commission bias on the other had often results in expensive or unneeded testing and interventions. Commision bias is usually less common. </a:t>
            </a:r>
            <a:r>
              <a:rPr lang="en-GB"/>
              <a:t>Omission</a:t>
            </a:r>
            <a:r>
              <a:rPr lang="en-GB"/>
              <a:t> bias is more common as we feel that events that have occurred through the natural progression of a disease are more acceptable than those that may be attributed directly to the action of the physician.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Status quo bias often results in reluctance to change the ongoing treatment even when evidence strongly favours a change. The change may be intensification or de-escalation.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solidFill>
                  <a:schemeClr val="dk1"/>
                </a:solidFill>
              </a:rPr>
              <a:t>Availability bias refers to our tendency to consider events which can be recalled easily to have a higher probability as compared to events which cannot be easily recalled. For example, when you are asked to determine the probability of a mediastinal nodal enlargement to be benign and malignant oncologists will often favour a malignant etiology while non-oncologists often a benign etiology.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Framing bias refers to our tendency to react to choice based on how it is presented. Thus if the article presents a relative risk reduction of more physicians will consider a new drug to be more effective than if presented with absolute risk reduction.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8" name="Shape 2678"/>
        <p:cNvGrpSpPr/>
        <p:nvPr/>
      </p:nvGrpSpPr>
      <p:grpSpPr>
        <a:xfrm>
          <a:off x="0" y="0"/>
          <a:ext cx="0" cy="0"/>
          <a:chOff x="0" y="0"/>
          <a:chExt cx="0" cy="0"/>
        </a:xfrm>
      </p:grpSpPr>
      <p:sp>
        <p:nvSpPr>
          <p:cNvPr id="2679" name="Google Shape;2679;g8f9c2473eb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0" name="Google Shape;2680;g8f9c2473eb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4" name="Shape 2684"/>
        <p:cNvGrpSpPr/>
        <p:nvPr/>
      </p:nvGrpSpPr>
      <p:grpSpPr>
        <a:xfrm>
          <a:off x="0" y="0"/>
          <a:ext cx="0" cy="0"/>
          <a:chOff x="0" y="0"/>
          <a:chExt cx="0" cy="0"/>
        </a:xfrm>
      </p:grpSpPr>
      <p:sp>
        <p:nvSpPr>
          <p:cNvPr id="2685" name="Google Shape;2685;g8f9c2473eb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6" name="Google Shape;2686;g8f9c2473eb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0" name="Shape 2690"/>
        <p:cNvGrpSpPr/>
        <p:nvPr/>
      </p:nvGrpSpPr>
      <p:grpSpPr>
        <a:xfrm>
          <a:off x="0" y="0"/>
          <a:ext cx="0" cy="0"/>
          <a:chOff x="0" y="0"/>
          <a:chExt cx="0" cy="0"/>
        </a:xfrm>
      </p:grpSpPr>
      <p:sp>
        <p:nvSpPr>
          <p:cNvPr id="2691" name="Google Shape;2691;g909c12f5ad_6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2" name="Google Shape;2692;g909c12f5ad_6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7" name="Shape 2697"/>
        <p:cNvGrpSpPr/>
        <p:nvPr/>
      </p:nvGrpSpPr>
      <p:grpSpPr>
        <a:xfrm>
          <a:off x="0" y="0"/>
          <a:ext cx="0" cy="0"/>
          <a:chOff x="0" y="0"/>
          <a:chExt cx="0" cy="0"/>
        </a:xfrm>
      </p:grpSpPr>
      <p:sp>
        <p:nvSpPr>
          <p:cNvPr id="2698" name="Google Shape;2698;g909c12f5ad_6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9" name="Google Shape;2699;g909c12f5ad_6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2" name="Shape 2702"/>
        <p:cNvGrpSpPr/>
        <p:nvPr/>
      </p:nvGrpSpPr>
      <p:grpSpPr>
        <a:xfrm>
          <a:off x="0" y="0"/>
          <a:ext cx="0" cy="0"/>
          <a:chOff x="0" y="0"/>
          <a:chExt cx="0" cy="0"/>
        </a:xfrm>
      </p:grpSpPr>
      <p:sp>
        <p:nvSpPr>
          <p:cNvPr id="2703" name="Google Shape;2703;g8fbb300ca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4" name="Google Shape;2704;g8fbb300ca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EQUATOR - Enhancing the Quality and Transparency of health research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8" name="Shape 2708"/>
        <p:cNvGrpSpPr/>
        <p:nvPr/>
      </p:nvGrpSpPr>
      <p:grpSpPr>
        <a:xfrm>
          <a:off x="0" y="0"/>
          <a:ext cx="0" cy="0"/>
          <a:chOff x="0" y="0"/>
          <a:chExt cx="0" cy="0"/>
        </a:xfrm>
      </p:grpSpPr>
      <p:sp>
        <p:nvSpPr>
          <p:cNvPr id="2709" name="Google Shape;2709;g8f9c2473eb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0" name="Google Shape;2710;g8f9c2473e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4" name="Shape 2714"/>
        <p:cNvGrpSpPr/>
        <p:nvPr/>
      </p:nvGrpSpPr>
      <p:grpSpPr>
        <a:xfrm>
          <a:off x="0" y="0"/>
          <a:ext cx="0" cy="0"/>
          <a:chOff x="0" y="0"/>
          <a:chExt cx="0" cy="0"/>
        </a:xfrm>
      </p:grpSpPr>
      <p:sp>
        <p:nvSpPr>
          <p:cNvPr id="2715" name="Google Shape;2715;g90028e02c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6" name="Google Shape;2716;g90028e02c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1" name="Shape 2721"/>
        <p:cNvGrpSpPr/>
        <p:nvPr/>
      </p:nvGrpSpPr>
      <p:grpSpPr>
        <a:xfrm>
          <a:off x="0" y="0"/>
          <a:ext cx="0" cy="0"/>
          <a:chOff x="0" y="0"/>
          <a:chExt cx="0" cy="0"/>
        </a:xfrm>
      </p:grpSpPr>
      <p:sp>
        <p:nvSpPr>
          <p:cNvPr id="2722" name="Google Shape;2722;g8f9c2473eb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3" name="Google Shape;2723;g8f9c2473eb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8" name="Shape 2728"/>
        <p:cNvGrpSpPr/>
        <p:nvPr/>
      </p:nvGrpSpPr>
      <p:grpSpPr>
        <a:xfrm>
          <a:off x="0" y="0"/>
          <a:ext cx="0" cy="0"/>
          <a:chOff x="0" y="0"/>
          <a:chExt cx="0" cy="0"/>
        </a:xfrm>
      </p:grpSpPr>
      <p:sp>
        <p:nvSpPr>
          <p:cNvPr id="2729" name="Google Shape;2729;g8fbb300ca8_4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0" name="Google Shape;2730;g8fbb300ca8_4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5" name="Shape 2735"/>
        <p:cNvGrpSpPr/>
        <p:nvPr/>
      </p:nvGrpSpPr>
      <p:grpSpPr>
        <a:xfrm>
          <a:off x="0" y="0"/>
          <a:ext cx="0" cy="0"/>
          <a:chOff x="0" y="0"/>
          <a:chExt cx="0" cy="0"/>
        </a:xfrm>
      </p:grpSpPr>
      <p:sp>
        <p:nvSpPr>
          <p:cNvPr id="2736" name="Google Shape;2736;g8fbb300ca8_2_7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7" name="Google Shape;2737;g8fbb300ca8_2_7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The non-inferiority study should be a prespecified non-inferiority trial. Sometimes superiority trials get reported as non-inferiority trials.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threshold which determines non-inferiority is critical to understand. The threshold should be determined by what is the largest possible detriment you would accept in outcomes for the benefits provided by the intervention. Too large a non-inferiority boundary runs the risk of being unacceptable in clinical practice. There is guidance available for determining non-inferiority but typically it should be no more than 50% of the benefit of the treatment. For example if adding radiation after breast conservation results in an </a:t>
            </a:r>
            <a:r>
              <a:rPr lang="en-GB"/>
              <a:t>improvement</a:t>
            </a:r>
            <a:r>
              <a:rPr lang="en-GB"/>
              <a:t> in local control by 10%, the upper bound of the non-inferiority margin should be no more than 5%.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first point in determining the validity of the study is assessing if the standard intervention was given appropriately such that it retained its </a:t>
            </a:r>
            <a:r>
              <a:rPr lang="en-GB"/>
              <a:t>effectiveness</a:t>
            </a:r>
            <a:r>
              <a:rPr lang="en-GB"/>
              <a:t>. The way to ascertain this is by checking the event rate in the standard arm against established publication as well as a through review of the intervention itself in the protocol. If the control arm intervention is suboptimal it is easier to get non-inferiority.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An intention to treat analysis is the correct approach in a superiority trial as patients who drop out of the intervention may have poor prognosis. Therefore it is considered a conservative way to get the treatment effect in traditional superiority studies. However in non-inferiority studies, if a substantial portion of patients do not adhere to or receive the standard treatment, then the again the effect of the standard intervention may be lowered - as a result non-inferiority can be concluded. For this reason, usually in non-inferiority trials a planned per protocol analysis is included.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3" name="Shape 2743"/>
        <p:cNvGrpSpPr/>
        <p:nvPr/>
      </p:nvGrpSpPr>
      <p:grpSpPr>
        <a:xfrm>
          <a:off x="0" y="0"/>
          <a:ext cx="0" cy="0"/>
          <a:chOff x="0" y="0"/>
          <a:chExt cx="0" cy="0"/>
        </a:xfrm>
      </p:grpSpPr>
      <p:sp>
        <p:nvSpPr>
          <p:cNvPr id="2744" name="Google Shape;2744;g8f9c2473e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5" name="Google Shape;2745;g8f9c2473e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Cohort studies are best for defining prognostic factors as they allow us to study the true impact of the factors going forward in time. They also are more representative as compared to randomized controlled trials and allow calculation of absolute risks unlike case control studies.</a:t>
            </a:r>
            <a:endParaRPr/>
          </a:p>
          <a:p>
            <a:pPr indent="0" lvl="0" marL="0" rtl="0" algn="l">
              <a:spcBef>
                <a:spcPts val="0"/>
              </a:spcBef>
              <a:spcAft>
                <a:spcPts val="0"/>
              </a:spcAft>
              <a:buNone/>
            </a:pPr>
            <a:r>
              <a:rPr lang="en-GB"/>
              <a:t>The best way to understand the representativeness of the sample is to look at how detailed the inclusion criteria have been defined.The health care setting matters - for example </a:t>
            </a:r>
            <a:r>
              <a:rPr lang="en-GB"/>
              <a:t>tertiary</a:t>
            </a:r>
            <a:r>
              <a:rPr lang="en-GB"/>
              <a:t> care hospitals often have a more complex selection of patients. The stage of the disease also determines the prognosis - thus the sample should be homogenous in terms of time at which the disease was being treated. </a:t>
            </a:r>
            <a:endParaRPr/>
          </a:p>
          <a:p>
            <a:pPr indent="0" lvl="0" marL="0" rtl="0" algn="l">
              <a:spcBef>
                <a:spcPts val="0"/>
              </a:spcBef>
              <a:spcAft>
                <a:spcPts val="0"/>
              </a:spcAft>
              <a:buNone/>
            </a:pPr>
            <a:r>
              <a:rPr lang="en-GB"/>
              <a:t>A complete </a:t>
            </a:r>
            <a:r>
              <a:rPr lang="en-GB"/>
              <a:t>follow up</a:t>
            </a:r>
            <a:r>
              <a:rPr lang="en-GB"/>
              <a:t> is essential for determining prognostic factors - thus studies with lots of drop out are unreliable. Loss to </a:t>
            </a:r>
            <a:r>
              <a:rPr lang="en-GB"/>
              <a:t>follow up</a:t>
            </a:r>
            <a:r>
              <a:rPr lang="en-GB"/>
              <a:t> is an important endpoint to be evaluated - more so important as in these studies where survival is determined - patients’ </a:t>
            </a:r>
            <a:r>
              <a:rPr lang="en-GB"/>
              <a:t>follow up</a:t>
            </a:r>
            <a:r>
              <a:rPr lang="en-GB"/>
              <a:t> may be associated with their disease status - e.g. patients with breast cancer who are doing well are not coming for </a:t>
            </a:r>
            <a:r>
              <a:rPr lang="en-GB"/>
              <a:t>follow up</a:t>
            </a:r>
            <a:r>
              <a:rPr lang="en-GB"/>
              <a:t>. This problem leads to informative censoring in survival analysis. </a:t>
            </a:r>
            <a:endParaRPr/>
          </a:p>
          <a:p>
            <a:pPr indent="0" lvl="0" marL="0" rtl="0" algn="l">
              <a:spcBef>
                <a:spcPts val="0"/>
              </a:spcBef>
              <a:spcAft>
                <a:spcPts val="0"/>
              </a:spcAft>
              <a:buNone/>
            </a:pPr>
            <a:r>
              <a:rPr lang="en-GB"/>
              <a:t>An </a:t>
            </a:r>
            <a:r>
              <a:rPr lang="en-GB"/>
              <a:t>unambiguous</a:t>
            </a:r>
            <a:r>
              <a:rPr lang="en-GB"/>
              <a:t> outcome definition is vital - for example if your outcome is progression free survival, the time period is very much dependant on the frequency of imaging chosen. Similarly adjustment for prognostic factors allows the investigators to account for differences in patient </a:t>
            </a:r>
            <a:r>
              <a:rPr lang="en-GB"/>
              <a:t>characteristics</a:t>
            </a:r>
            <a:r>
              <a:rPr lang="en-GB"/>
              <a:t> within the population. </a:t>
            </a:r>
            <a:endParaRPr/>
          </a:p>
          <a:p>
            <a:pPr indent="0" lvl="0" marL="0" rtl="0" algn="l">
              <a:spcBef>
                <a:spcPts val="0"/>
              </a:spcBef>
              <a:spcAft>
                <a:spcPts val="0"/>
              </a:spcAft>
              <a:buNone/>
            </a:pPr>
            <a:r>
              <a:rPr lang="en-GB"/>
              <a:t>The key answer that the prognostic study gives you is the time for the event to occur. Thus the study should report the proportion experiencing the event in questions in some detail. In presence of things like competing risks (.e.g prognosis related to late toxicity where death is a competing end point) - it is useful to have analyses adjusted for the outcome. Most studies evaluating prognostic factors should also provide you with tables which tell the hazard ratios associated with different prognostic factors - these can be used to understand how different factors may interact and how important they are. </a:t>
            </a:r>
            <a:endParaRPr/>
          </a:p>
          <a:p>
            <a:pPr indent="0" lvl="0" marL="0" rtl="0" algn="l">
              <a:spcBef>
                <a:spcPts val="0"/>
              </a:spcBef>
              <a:spcAft>
                <a:spcPts val="0"/>
              </a:spcAft>
              <a:buNone/>
            </a:pPr>
            <a:r>
              <a:rPr lang="en-GB"/>
              <a:t>Change in </a:t>
            </a:r>
            <a:r>
              <a:rPr lang="en-GB"/>
              <a:t>probability</a:t>
            </a:r>
            <a:r>
              <a:rPr lang="en-GB"/>
              <a:t> of event with time can be ascertained through the slope of a survival plot - flatter portions indicate that the risk is tapering off. </a:t>
            </a:r>
            <a:endParaRPr/>
          </a:p>
          <a:p>
            <a:pPr indent="0" lvl="0" marL="0" rtl="0" algn="l">
              <a:spcBef>
                <a:spcPts val="0"/>
              </a:spcBef>
              <a:spcAft>
                <a:spcPts val="0"/>
              </a:spcAft>
              <a:buNone/>
            </a:pPr>
            <a:r>
              <a:rPr lang="en-GB"/>
              <a:t>Probability estimates should always be accompanied with respective 95% confidence intervals - note that p-values are not substitutes for 95% CI as the width of the CI allows you make a judgement about the precision in the estimate - and therefore if you should use it in clinical practice. </a:t>
            </a:r>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9" name="Shape 2749"/>
        <p:cNvGrpSpPr/>
        <p:nvPr/>
      </p:nvGrpSpPr>
      <p:grpSpPr>
        <a:xfrm>
          <a:off x="0" y="0"/>
          <a:ext cx="0" cy="0"/>
          <a:chOff x="0" y="0"/>
          <a:chExt cx="0" cy="0"/>
        </a:xfrm>
      </p:grpSpPr>
      <p:sp>
        <p:nvSpPr>
          <p:cNvPr id="2750" name="Google Shape;2750;g8fbb300ca8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1" name="Google Shape;2751;g8fbb300ca8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GB" sz="1300">
                <a:solidFill>
                  <a:schemeClr val="dk1"/>
                </a:solidFill>
              </a:rPr>
              <a:t>Same patient receives pairs of treatment in periods where a treatment and placebo is administered in random turns. This avoids the problem of generalisability of results. </a:t>
            </a:r>
            <a:endParaRPr sz="1600"/>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7" name="Shape 2797"/>
        <p:cNvGrpSpPr/>
        <p:nvPr/>
      </p:nvGrpSpPr>
      <p:grpSpPr>
        <a:xfrm>
          <a:off x="0" y="0"/>
          <a:ext cx="0" cy="0"/>
          <a:chOff x="0" y="0"/>
          <a:chExt cx="0" cy="0"/>
        </a:xfrm>
      </p:grpSpPr>
      <p:sp>
        <p:nvSpPr>
          <p:cNvPr id="2798" name="Google Shape;2798;g8fbb300ca8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9" name="Google Shape;2799;g8fbb300ca8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3" name="Shape 2803"/>
        <p:cNvGrpSpPr/>
        <p:nvPr/>
      </p:nvGrpSpPr>
      <p:grpSpPr>
        <a:xfrm>
          <a:off x="0" y="0"/>
          <a:ext cx="0" cy="0"/>
          <a:chOff x="0" y="0"/>
          <a:chExt cx="0" cy="0"/>
        </a:xfrm>
      </p:grpSpPr>
      <p:sp>
        <p:nvSpPr>
          <p:cNvPr id="2804" name="Google Shape;2804;g8f9c2473e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5" name="Google Shape;2805;g8f9c2473e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Cohort studies are again the best way as you can clearly define the patient population in which the diagnostic performance is characterised. </a:t>
            </a:r>
            <a:endParaRPr/>
          </a:p>
          <a:p>
            <a:pPr indent="0" lvl="0" marL="0" rtl="0" algn="l">
              <a:spcBef>
                <a:spcPts val="0"/>
              </a:spcBef>
              <a:spcAft>
                <a:spcPts val="0"/>
              </a:spcAft>
              <a:buNone/>
            </a:pPr>
            <a:r>
              <a:rPr lang="en-GB"/>
              <a:t>The most important key aspect of the diagnostic studies is that interpretation of the test can be different based on prior knowledge about patients’ diagnosis. Another key is that a “gold-standard” reference test is available when we wish to compare the diagnostic performance. Without a reference gold standard, metrics like accuracy, sensitivity and specificity cannot be calculated in a straightforward manner. The reason is of course that true positivity and true negativity remains unknown. </a:t>
            </a:r>
            <a:endParaRPr/>
          </a:p>
          <a:p>
            <a:pPr indent="0" lvl="0" marL="0" rtl="0" algn="l">
              <a:spcBef>
                <a:spcPts val="0"/>
              </a:spcBef>
              <a:spcAft>
                <a:spcPts val="0"/>
              </a:spcAft>
              <a:buNone/>
            </a:pPr>
            <a:r>
              <a:rPr lang="en-GB"/>
              <a:t>The patient population chosen determines the possible diagnostic accuracy. Key parameters of diagnostic test performance like positive predictive value (ie. the </a:t>
            </a:r>
            <a:r>
              <a:rPr lang="en-GB"/>
              <a:t>probability</a:t>
            </a:r>
            <a:r>
              <a:rPr lang="en-GB"/>
              <a:t> that the person tested as positive will truly have the disease), depends on population </a:t>
            </a:r>
            <a:r>
              <a:rPr lang="en-GB"/>
              <a:t>prevalence</a:t>
            </a:r>
            <a:r>
              <a:rPr lang="en-GB"/>
              <a:t>. For example, when CEA was first found to be elevated in patients with advanced colorectal malignancies, a very high accuracy was obtained as the study population primarily comprised of patients with advanced colorectal cancers. Understandably, diagnostic performance declined when this was tested in patient populations with less advanced or benign disorders. </a:t>
            </a:r>
            <a:endParaRPr/>
          </a:p>
          <a:p>
            <a:pPr indent="0" lvl="0" marL="0" rtl="0" algn="l">
              <a:spcBef>
                <a:spcPts val="0"/>
              </a:spcBef>
              <a:spcAft>
                <a:spcPts val="0"/>
              </a:spcAft>
              <a:buNone/>
            </a:pPr>
            <a:r>
              <a:rPr lang="en-GB"/>
              <a:t>Many times the decision to do the “gold-standard” test is determined by the results of the test being studied. For example we can order a bone scan when the patient has bone pain and an elevated serum alkaline phosphatase or where screening tests result in subsequent diagnostic testing. In such situation a bias known as “</a:t>
            </a:r>
            <a:r>
              <a:rPr lang="en-GB"/>
              <a:t>verification</a:t>
            </a:r>
            <a:r>
              <a:rPr lang="en-GB"/>
              <a:t> bias” comes in - this usually results in inflated estimates of sensitivity and paradoxically lower estimates of </a:t>
            </a:r>
            <a:r>
              <a:rPr lang="en-GB"/>
              <a:t>specificity</a:t>
            </a:r>
            <a:r>
              <a:rPr lang="en-GB"/>
              <a:t>. </a:t>
            </a:r>
            <a:endParaRPr/>
          </a:p>
          <a:p>
            <a:pPr indent="0" lvl="0" marL="0" rtl="0" algn="l">
              <a:spcBef>
                <a:spcPts val="0"/>
              </a:spcBef>
              <a:spcAft>
                <a:spcPts val="0"/>
              </a:spcAft>
              <a:buNone/>
            </a:pPr>
            <a:r>
              <a:rPr lang="en-GB"/>
              <a:t>Describing the tests performed in details to permit replication is important - this is akin to having the methods for experiment writtent down. </a:t>
            </a:r>
            <a:endParaRPr/>
          </a:p>
          <a:p>
            <a:pPr indent="0" lvl="0" marL="0" rtl="0" algn="l">
              <a:spcBef>
                <a:spcPts val="0"/>
              </a:spcBef>
              <a:spcAft>
                <a:spcPts val="0"/>
              </a:spcAft>
              <a:buNone/>
            </a:pPr>
            <a:r>
              <a:rPr lang="en-GB"/>
              <a:t>In the results section, pay close attention to the diagnostic accuracy metrics especially likelihood ratios.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4" name="Shape 2814"/>
        <p:cNvGrpSpPr/>
        <p:nvPr/>
      </p:nvGrpSpPr>
      <p:grpSpPr>
        <a:xfrm>
          <a:off x="0" y="0"/>
          <a:ext cx="0" cy="0"/>
          <a:chOff x="0" y="0"/>
          <a:chExt cx="0" cy="0"/>
        </a:xfrm>
      </p:grpSpPr>
      <p:sp>
        <p:nvSpPr>
          <p:cNvPr id="2815" name="Google Shape;2815;g8f9c2473eb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6" name="Google Shape;2816;g8f9c2473eb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0" name="Shape 2820"/>
        <p:cNvGrpSpPr/>
        <p:nvPr/>
      </p:nvGrpSpPr>
      <p:grpSpPr>
        <a:xfrm>
          <a:off x="0" y="0"/>
          <a:ext cx="0" cy="0"/>
          <a:chOff x="0" y="0"/>
          <a:chExt cx="0" cy="0"/>
        </a:xfrm>
      </p:grpSpPr>
      <p:sp>
        <p:nvSpPr>
          <p:cNvPr id="2821" name="Google Shape;2821;g8f9c2473eb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2" name="Google Shape;2822;g8f9c2473eb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This is an interesting study done in Netherlands, where they prospectively did RT PCR and CT for symptomatic patients presenting in ED. The sensitivity is high at 89% but </a:t>
            </a:r>
            <a:r>
              <a:rPr lang="en-GB"/>
              <a:t>specificity</a:t>
            </a:r>
            <a:r>
              <a:rPr lang="en-GB"/>
              <a:t> is low at 68%. The positive likelihood ratio of 2.86 indicates that if such a patient comes to ED and a CT is done we basically improve the chances of finding a positive RT PCR by about 15 - 20%. Note that this change is true irrespective of the </a:t>
            </a:r>
            <a:r>
              <a:rPr lang="en-GB"/>
              <a:t>prevalence</a:t>
            </a:r>
            <a:r>
              <a:rPr lang="en-GB"/>
              <a:t> of the disease. Thus when the </a:t>
            </a:r>
            <a:r>
              <a:rPr lang="en-GB"/>
              <a:t>prevalence</a:t>
            </a:r>
            <a:r>
              <a:rPr lang="en-GB"/>
              <a:t> of the disease is 5% then doing a CT increases the chance of finding a positive COVID to about 13%. In other words doing CT as a screening test is possibly not helpful in a population of symptomatic patients presenting to ED. </a:t>
            </a:r>
            <a:endParaRPr/>
          </a:p>
          <a:p>
            <a:pPr indent="0" lvl="0" marL="0" rtl="0" algn="l">
              <a:spcBef>
                <a:spcPts val="0"/>
              </a:spcBef>
              <a:spcAft>
                <a:spcPts val="0"/>
              </a:spcAft>
              <a:buNone/>
            </a:pPr>
            <a:r>
              <a:rPr lang="en-GB"/>
              <a:t>The authors made an interesting conclusion : “</a:t>
            </a:r>
            <a:r>
              <a:rPr lang="en-GB" sz="1000">
                <a:solidFill>
                  <a:srgbClr val="202020"/>
                </a:solidFill>
                <a:highlight>
                  <a:srgbClr val="FFFFFF"/>
                </a:highlight>
              </a:rPr>
              <a:t>The accuracy of chest CT in symptomatic ED patients is high, but used as a single diagnostic test, CT can not safely diagnose or exclude COVID-19. However, CT can be used as a quick tool to categorize patients into “probably positive” and “probably negative” cohorts.” Why did they use the last line - as they used mobile CT for screening patients in ED.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881750"/>
            <a:ext cx="8520600" cy="4097100"/>
          </a:xfrm>
          <a:prstGeom prst="rect">
            <a:avLst/>
          </a:prstGeom>
          <a:solidFill>
            <a:srgbClr val="CEDDE7">
              <a:alpha val="50840"/>
            </a:srgbClr>
          </a:solidFill>
        </p:spPr>
        <p:txBody>
          <a:bodyPr anchorCtr="0" anchor="t" bIns="91425" lIns="91425" spcFirstLastPara="1" rIns="91425" wrap="square" tIns="91425">
            <a:noAutofit/>
          </a:bodyPr>
          <a:lstStyle>
            <a:lvl1pPr indent="-330200" lvl="0" marL="457200" rtl="0">
              <a:spcBef>
                <a:spcPts val="0"/>
              </a:spcBef>
              <a:spcAft>
                <a:spcPts val="0"/>
              </a:spcAft>
              <a:buSzPts val="1600"/>
              <a:buChar char="●"/>
              <a:defRPr/>
            </a:lvl1pPr>
            <a:lvl2pPr indent="-311150" lvl="1" marL="914400" rtl="0">
              <a:spcBef>
                <a:spcPts val="0"/>
              </a:spcBef>
              <a:spcAft>
                <a:spcPts val="0"/>
              </a:spcAft>
              <a:buSzPts val="1300"/>
              <a:buChar char="○"/>
              <a:defRPr/>
            </a:lvl2pPr>
            <a:lvl3pPr indent="-311150" lvl="2" marL="1371600" rtl="0">
              <a:spcBef>
                <a:spcPts val="0"/>
              </a:spcBef>
              <a:spcAft>
                <a:spcPts val="0"/>
              </a:spcAft>
              <a:buSzPts val="1300"/>
              <a:buChar char="■"/>
              <a:defRPr/>
            </a:lvl3pPr>
            <a:lvl4pPr indent="-311150" lvl="3" marL="1828800" rtl="0">
              <a:spcBef>
                <a:spcPts val="0"/>
              </a:spcBef>
              <a:spcAft>
                <a:spcPts val="0"/>
              </a:spcAft>
              <a:buSzPts val="1300"/>
              <a:buChar char="●"/>
              <a:defRPr/>
            </a:lvl4pPr>
            <a:lvl5pPr indent="-311150" lvl="4" marL="2286000" rtl="0">
              <a:spcBef>
                <a:spcPts val="0"/>
              </a:spcBef>
              <a:spcAft>
                <a:spcPts val="0"/>
              </a:spcAft>
              <a:buSzPts val="1300"/>
              <a:buChar char="○"/>
              <a:defRPr/>
            </a:lvl5pPr>
            <a:lvl6pPr indent="-311150" lvl="5" marL="2743200" rtl="0">
              <a:spcBef>
                <a:spcPts val="0"/>
              </a:spcBef>
              <a:spcAft>
                <a:spcPts val="0"/>
              </a:spcAft>
              <a:buSzPts val="1300"/>
              <a:buChar char="■"/>
              <a:defRPr/>
            </a:lvl6pPr>
            <a:lvl7pPr indent="-311150" lvl="6" marL="3200400" rtl="0">
              <a:spcBef>
                <a:spcPts val="0"/>
              </a:spcBef>
              <a:spcAft>
                <a:spcPts val="0"/>
              </a:spcAft>
              <a:buSzPts val="1300"/>
              <a:buChar char="●"/>
              <a:defRPr/>
            </a:lvl7pPr>
            <a:lvl8pPr indent="-311150" lvl="7" marL="3657600" rtl="0">
              <a:spcBef>
                <a:spcPts val="0"/>
              </a:spcBef>
              <a:spcAft>
                <a:spcPts val="0"/>
              </a:spcAft>
              <a:buSzPts val="1300"/>
              <a:buChar char="○"/>
              <a:defRPr/>
            </a:lvl8pPr>
            <a:lvl9pPr indent="-311150" lvl="8" marL="4114800" rtl="0">
              <a:spcBef>
                <a:spcPts val="0"/>
              </a:spcBef>
              <a:spcAft>
                <a:spcPts val="0"/>
              </a:spcAft>
              <a:buSzPts val="13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877700"/>
            <a:ext cx="3999900" cy="3925800"/>
          </a:xfrm>
          <a:prstGeom prst="rect">
            <a:avLst/>
          </a:prstGeom>
          <a:solidFill>
            <a:srgbClr val="CEDDE7">
              <a:alpha val="50840"/>
            </a:srgbClr>
          </a:solidFill>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877700"/>
            <a:ext cx="3999900" cy="3925800"/>
          </a:xfrm>
          <a:prstGeom prst="rect">
            <a:avLst/>
          </a:prstGeom>
          <a:solidFill>
            <a:srgbClr val="CEDDE7">
              <a:alpha val="50840"/>
            </a:srgbClr>
          </a:solidFill>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71800" y="180600"/>
            <a:ext cx="43161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085150"/>
            <a:ext cx="4316100" cy="3925800"/>
          </a:xfrm>
          <a:prstGeom prst="rect">
            <a:avLst/>
          </a:prstGeom>
          <a:solidFill>
            <a:srgbClr val="CEDDE7">
              <a:alpha val="50840"/>
            </a:srgbClr>
          </a:solidFill>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a:lvl1pPr>
            <a:lvl2pPr indent="-311150" lvl="1" marL="914400">
              <a:spcBef>
                <a:spcPts val="0"/>
              </a:spcBef>
              <a:spcAft>
                <a:spcPts val="0"/>
              </a:spcAft>
              <a:buSzPts val="1300"/>
              <a:buChar char="○"/>
              <a:defRPr/>
            </a:lvl2pPr>
            <a:lvl3pPr indent="-311150" lvl="2" marL="1371600">
              <a:spcBef>
                <a:spcPts val="0"/>
              </a:spcBef>
              <a:spcAft>
                <a:spcPts val="0"/>
              </a:spcAft>
              <a:buSzPts val="1300"/>
              <a:buChar char="■"/>
              <a:defRPr/>
            </a:lvl3pPr>
            <a:lvl4pPr indent="-311150" lvl="3" marL="1828800">
              <a:spcBef>
                <a:spcPts val="0"/>
              </a:spcBef>
              <a:spcAft>
                <a:spcPts val="0"/>
              </a:spcAft>
              <a:buSzPts val="1300"/>
              <a:buChar char="●"/>
              <a:defRPr/>
            </a:lvl4pPr>
            <a:lvl5pPr indent="-311150" lvl="4" marL="2286000">
              <a:spcBef>
                <a:spcPts val="0"/>
              </a:spcBef>
              <a:spcAft>
                <a:spcPts val="0"/>
              </a:spcAft>
              <a:buSzPts val="1300"/>
              <a:buChar char="○"/>
              <a:defRPr/>
            </a:lvl5pPr>
            <a:lvl6pPr indent="-311150" lvl="5" marL="2743200">
              <a:spcBef>
                <a:spcPts val="0"/>
              </a:spcBef>
              <a:spcAft>
                <a:spcPts val="0"/>
              </a:spcAft>
              <a:buSzPts val="1300"/>
              <a:buChar char="■"/>
              <a:defRPr/>
            </a:lvl6pPr>
            <a:lvl7pPr indent="-311150" lvl="6" marL="3200400">
              <a:spcBef>
                <a:spcPts val="0"/>
              </a:spcBef>
              <a:spcAft>
                <a:spcPts val="0"/>
              </a:spcAft>
              <a:buSzPts val="1300"/>
              <a:buChar char="●"/>
              <a:defRPr/>
            </a:lvl7pPr>
            <a:lvl8pPr indent="-311150" lvl="7" marL="3657600">
              <a:spcBef>
                <a:spcPts val="0"/>
              </a:spcBef>
              <a:spcAft>
                <a:spcPts val="0"/>
              </a:spcAft>
              <a:buSzPts val="1300"/>
              <a:buChar char="○"/>
              <a:defRPr/>
            </a:lvl8pPr>
            <a:lvl9pPr indent="-311150" lvl="8" marL="4114800">
              <a:spcBef>
                <a:spcPts val="0"/>
              </a:spcBef>
              <a:spcAft>
                <a:spcPts val="0"/>
              </a:spcAft>
              <a:buSzPts val="13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6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30200" lvl="0" marL="457200" algn="ctr">
              <a:spcBef>
                <a:spcPts val="0"/>
              </a:spcBef>
              <a:spcAft>
                <a:spcPts val="0"/>
              </a:spcAft>
              <a:buSzPts val="1600"/>
              <a:buChar char="●"/>
              <a:defRPr/>
            </a:lvl1pPr>
            <a:lvl2pPr indent="-311150" lvl="1" marL="914400" algn="ctr">
              <a:spcBef>
                <a:spcPts val="0"/>
              </a:spcBef>
              <a:spcAft>
                <a:spcPts val="0"/>
              </a:spcAft>
              <a:buSzPts val="1300"/>
              <a:buChar char="○"/>
              <a:defRPr/>
            </a:lvl2pPr>
            <a:lvl3pPr indent="-311150" lvl="2" marL="1371600" algn="ctr">
              <a:spcBef>
                <a:spcPts val="0"/>
              </a:spcBef>
              <a:spcAft>
                <a:spcPts val="0"/>
              </a:spcAft>
              <a:buSzPts val="1300"/>
              <a:buChar char="■"/>
              <a:defRPr/>
            </a:lvl3pPr>
            <a:lvl4pPr indent="-311150" lvl="3" marL="1828800" algn="ctr">
              <a:spcBef>
                <a:spcPts val="0"/>
              </a:spcBef>
              <a:spcAft>
                <a:spcPts val="0"/>
              </a:spcAft>
              <a:buSzPts val="1300"/>
              <a:buChar char="●"/>
              <a:defRPr/>
            </a:lvl4pPr>
            <a:lvl5pPr indent="-311150" lvl="4" marL="2286000" algn="ctr">
              <a:spcBef>
                <a:spcPts val="0"/>
              </a:spcBef>
              <a:spcAft>
                <a:spcPts val="0"/>
              </a:spcAft>
              <a:buSzPts val="1300"/>
              <a:buChar char="○"/>
              <a:defRPr/>
            </a:lvl5pPr>
            <a:lvl6pPr indent="-311150" lvl="5" marL="2743200" algn="ctr">
              <a:spcBef>
                <a:spcPts val="0"/>
              </a:spcBef>
              <a:spcAft>
                <a:spcPts val="0"/>
              </a:spcAft>
              <a:buSzPts val="1300"/>
              <a:buChar char="■"/>
              <a:defRPr/>
            </a:lvl6pPr>
            <a:lvl7pPr indent="-311150" lvl="6" marL="3200400" algn="ctr">
              <a:spcBef>
                <a:spcPts val="0"/>
              </a:spcBef>
              <a:spcAft>
                <a:spcPts val="0"/>
              </a:spcAft>
              <a:buSzPts val="1300"/>
              <a:buChar char="●"/>
              <a:defRPr/>
            </a:lvl7pPr>
            <a:lvl8pPr indent="-311150" lvl="7" marL="3657600" algn="ctr">
              <a:spcBef>
                <a:spcPts val="0"/>
              </a:spcBef>
              <a:spcAft>
                <a:spcPts val="0"/>
              </a:spcAft>
              <a:buSzPts val="1300"/>
              <a:buChar char="○"/>
              <a:defRPr/>
            </a:lvl8pPr>
            <a:lvl9pPr indent="-311150" lvl="8" marL="4114800" algn="ctr">
              <a:spcBef>
                <a:spcPts val="0"/>
              </a:spcBef>
              <a:spcAft>
                <a:spcPts val="0"/>
              </a:spcAft>
              <a:buSzPts val="13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0" y="141825"/>
            <a:ext cx="9144000" cy="572700"/>
          </a:xfrm>
          <a:prstGeom prst="rect">
            <a:avLst/>
          </a:prstGeom>
          <a:gradFill>
            <a:gsLst>
              <a:gs pos="0">
                <a:srgbClr val="D4E5F5"/>
              </a:gs>
              <a:gs pos="100000">
                <a:srgbClr val="70A4D5"/>
              </a:gs>
            </a:gsLst>
            <a:lin ang="5400012" scaled="0"/>
          </a:gra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803401"/>
            <a:ext cx="8520600" cy="4175400"/>
          </a:xfrm>
          <a:prstGeom prst="rect">
            <a:avLst/>
          </a:prstGeom>
          <a:solidFill>
            <a:srgbClr val="CEDDE7">
              <a:alpha val="50840"/>
            </a:srgbClr>
          </a:solidFill>
          <a:ln>
            <a:noFill/>
          </a:ln>
        </p:spPr>
        <p:txBody>
          <a:bodyPr anchorCtr="0" anchor="t" bIns="91425" lIns="91425" spcFirstLastPara="1" rIns="91425" wrap="square" tIns="91425">
            <a:noAutofit/>
          </a:bodyPr>
          <a:lstStyle>
            <a:lvl1pPr indent="-330200" lvl="0" marL="457200">
              <a:lnSpc>
                <a:spcPct val="115000"/>
              </a:lnSpc>
              <a:spcBef>
                <a:spcPts val="0"/>
              </a:spcBef>
              <a:spcAft>
                <a:spcPts val="0"/>
              </a:spcAft>
              <a:buSzPts val="1600"/>
              <a:buChar char="●"/>
              <a:defRPr sz="1600"/>
            </a:lvl1pPr>
            <a:lvl2pPr indent="-311150" lvl="1" marL="914400">
              <a:lnSpc>
                <a:spcPct val="115000"/>
              </a:lnSpc>
              <a:spcBef>
                <a:spcPts val="0"/>
              </a:spcBef>
              <a:spcAft>
                <a:spcPts val="0"/>
              </a:spcAft>
              <a:buSzPts val="1300"/>
              <a:buChar char="○"/>
              <a:defRPr sz="1300"/>
            </a:lvl2pPr>
            <a:lvl3pPr indent="-311150" lvl="2" marL="1371600">
              <a:lnSpc>
                <a:spcPct val="115000"/>
              </a:lnSpc>
              <a:spcBef>
                <a:spcPts val="0"/>
              </a:spcBef>
              <a:spcAft>
                <a:spcPts val="0"/>
              </a:spcAft>
              <a:buSzPts val="1300"/>
              <a:buChar char="■"/>
              <a:defRPr sz="1300"/>
            </a:lvl3pPr>
            <a:lvl4pPr indent="-311150" lvl="3" marL="1828800">
              <a:lnSpc>
                <a:spcPct val="115000"/>
              </a:lnSpc>
              <a:spcBef>
                <a:spcPts val="0"/>
              </a:spcBef>
              <a:spcAft>
                <a:spcPts val="0"/>
              </a:spcAft>
              <a:buSzPts val="1300"/>
              <a:buChar char="●"/>
              <a:defRPr sz="1300"/>
            </a:lvl4pPr>
            <a:lvl5pPr indent="-311150" lvl="4" marL="2286000">
              <a:lnSpc>
                <a:spcPct val="115000"/>
              </a:lnSpc>
              <a:spcBef>
                <a:spcPts val="0"/>
              </a:spcBef>
              <a:spcAft>
                <a:spcPts val="0"/>
              </a:spcAft>
              <a:buSzPts val="1300"/>
              <a:buChar char="○"/>
              <a:defRPr sz="1300"/>
            </a:lvl5pPr>
            <a:lvl6pPr indent="-311150" lvl="5" marL="2743200">
              <a:lnSpc>
                <a:spcPct val="115000"/>
              </a:lnSpc>
              <a:spcBef>
                <a:spcPts val="0"/>
              </a:spcBef>
              <a:spcAft>
                <a:spcPts val="0"/>
              </a:spcAft>
              <a:buSzPts val="1300"/>
              <a:buChar char="■"/>
              <a:defRPr sz="1300"/>
            </a:lvl6pPr>
            <a:lvl7pPr indent="-311150" lvl="6" marL="3200400">
              <a:lnSpc>
                <a:spcPct val="115000"/>
              </a:lnSpc>
              <a:spcBef>
                <a:spcPts val="0"/>
              </a:spcBef>
              <a:spcAft>
                <a:spcPts val="0"/>
              </a:spcAft>
              <a:buSzPts val="1300"/>
              <a:buChar char="●"/>
              <a:defRPr sz="1300"/>
            </a:lvl7pPr>
            <a:lvl8pPr indent="-311150" lvl="7" marL="3657600">
              <a:lnSpc>
                <a:spcPct val="115000"/>
              </a:lnSpc>
              <a:spcBef>
                <a:spcPts val="0"/>
              </a:spcBef>
              <a:spcAft>
                <a:spcPts val="0"/>
              </a:spcAft>
              <a:buSzPts val="1300"/>
              <a:buChar char="○"/>
              <a:defRPr sz="1300"/>
            </a:lvl8pPr>
            <a:lvl9pPr indent="-311150" lvl="8" marL="4114800">
              <a:lnSpc>
                <a:spcPct val="115000"/>
              </a:lnSpc>
              <a:spcBef>
                <a:spcPts val="0"/>
              </a:spcBef>
              <a:spcAft>
                <a:spcPts val="0"/>
              </a:spcAft>
              <a:buSzPts val="1300"/>
              <a:buChar char="■"/>
              <a:defRPr sz="1300"/>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hyperlink" Target="https://www.youtube.com/watch?v=42QuXLucH3Q"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hyperlink" Target="https://thedailytexan.com/2016/04/08/american-statistical-association-releases-statement-questioning-p-values"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hyperlink" Target="https://casp-uk.net/casp-tools-checklists/" TargetMode="External"/><Relationship Id="rId4" Type="http://schemas.openxmlformats.org/officeDocument/2006/relationships/hyperlink" Target="https://www.cebm.net/2014/06/critical-appraisal/" TargetMode="External"/><Relationship Id="rId11" Type="http://schemas.openxmlformats.org/officeDocument/2006/relationships/hyperlink" Target="https://en.wikipedia.org/wiki/List_of_cognitive_biases" TargetMode="External"/><Relationship Id="rId10" Type="http://schemas.openxmlformats.org/officeDocument/2006/relationships/hyperlink" Target="https://catalogofbias.org/" TargetMode="External"/><Relationship Id="rId12" Type="http://schemas.openxmlformats.org/officeDocument/2006/relationships/hyperlink" Target="http://sjrhem.ca/wp-content/uploads/2015/11/CriticaThinking-Listof50-biases.pdf" TargetMode="External"/><Relationship Id="rId9" Type="http://schemas.openxmlformats.org/officeDocument/2006/relationships/hyperlink" Target="https://wiki.jbi.global/display/JHEI" TargetMode="External"/><Relationship Id="rId5" Type="http://schemas.openxmlformats.org/officeDocument/2006/relationships/hyperlink" Target="https://joannabriggs.org/critical-appraisal-tools" TargetMode="External"/><Relationship Id="rId6" Type="http://schemas.openxmlformats.org/officeDocument/2006/relationships/hyperlink" Target="https://www.agreetrust.org/resource-centre/" TargetMode="External"/><Relationship Id="rId7" Type="http://schemas.openxmlformats.org/officeDocument/2006/relationships/hyperlink" Target="https://www.equator-network.org/" TargetMode="External"/><Relationship Id="rId8" Type="http://schemas.openxmlformats.org/officeDocument/2006/relationships/hyperlink" Target="https://jamanetwork.com/collections/44069/users-guide-to-the-medical-literature"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hyperlink" Target="https://casp-uk.net/casp-tools-checklists/" TargetMode="External"/><Relationship Id="rId4" Type="http://schemas.openxmlformats.org/officeDocument/2006/relationships/hyperlink" Target="https://www.cebm.net/2014/06/critical-appraisal/" TargetMode="External"/><Relationship Id="rId5" Type="http://schemas.openxmlformats.org/officeDocument/2006/relationships/hyperlink" Target="https://joannabriggs.org/critical-appraisal-tools" TargetMode="External"/><Relationship Id="rId6" Type="http://schemas.openxmlformats.org/officeDocument/2006/relationships/hyperlink" Target="https://www.agreetrust.org/resource-centre/" TargetMode="External"/><Relationship Id="rId7" Type="http://schemas.openxmlformats.org/officeDocument/2006/relationships/hyperlink" Target="https://www.equator-network.org/"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hyperlink" Target="https://jamanetwork.com/collections/44069/users-guide-to-the-medical-literature" TargetMode="External"/><Relationship Id="rId4" Type="http://schemas.openxmlformats.org/officeDocument/2006/relationships/hyperlink" Target="https://wiki.jbi.global/display/JHEI" TargetMode="External"/><Relationship Id="rId5" Type="http://schemas.openxmlformats.org/officeDocument/2006/relationships/hyperlink" Target="https://catalogofbias.org/" TargetMode="External"/><Relationship Id="rId6" Type="http://schemas.openxmlformats.org/officeDocument/2006/relationships/hyperlink" Target="https://catalogofbias.org/" TargetMode="External"/><Relationship Id="rId7" Type="http://schemas.openxmlformats.org/officeDocument/2006/relationships/hyperlink" Target="https://en.wikipedia.org/wiki/List_of_cognitive_biases" TargetMode="External"/><Relationship Id="rId8" Type="http://schemas.openxmlformats.org/officeDocument/2006/relationships/hyperlink" Target="http://sjrhem.ca/wp-content/uploads/2015/11/CriticaThinking-Listof50-biases.pdf"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9.png"/><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1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image" Target="../media/image1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286275"/>
            <a:ext cx="8520600" cy="2511000"/>
          </a:xfrm>
          <a:prstGeom prst="rect">
            <a:avLst/>
          </a:prstGeom>
          <a:gradFill>
            <a:gsLst>
              <a:gs pos="0">
                <a:srgbClr val="DFE9FB"/>
              </a:gs>
              <a:gs pos="100000">
                <a:srgbClr val="6E9BE7"/>
              </a:gs>
            </a:gsLst>
            <a:path path="circle">
              <a:fillToRect b="50%" l="50%" r="50%" t="50%"/>
            </a:path>
            <a:tileRect/>
          </a:gradFill>
        </p:spPr>
        <p:txBody>
          <a:bodyPr anchorCtr="0" anchor="b" bIns="91425" lIns="91425" spcFirstLastPara="1" rIns="91425" wrap="square" tIns="91425">
            <a:noAutofit/>
          </a:bodyPr>
          <a:lstStyle/>
          <a:p>
            <a:pPr indent="0" lvl="0" marL="0" rtl="0" algn="ctr">
              <a:spcBef>
                <a:spcPts val="0"/>
              </a:spcBef>
              <a:spcAft>
                <a:spcPts val="0"/>
              </a:spcAft>
              <a:buNone/>
            </a:pPr>
            <a:r>
              <a:rPr lang="en-GB" sz="4800"/>
              <a:t>How to read a paper and incorporate it in our clinical practice ?</a:t>
            </a:r>
            <a:endParaRPr sz="4800"/>
          </a:p>
        </p:txBody>
      </p:sp>
      <p:sp>
        <p:nvSpPr>
          <p:cNvPr id="55" name="Google Shape;55;p13"/>
          <p:cNvSpPr txBox="1"/>
          <p:nvPr>
            <p:ph idx="1" type="subTitle"/>
          </p:nvPr>
        </p:nvSpPr>
        <p:spPr>
          <a:xfrm>
            <a:off x="2147100" y="2967775"/>
            <a:ext cx="6685200" cy="111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a:t>Dr Santam Chakraborty</a:t>
            </a:r>
            <a:endParaRPr/>
          </a:p>
          <a:p>
            <a:pPr indent="0" lvl="0" marL="0" rtl="0" algn="ctr">
              <a:spcBef>
                <a:spcPts val="0"/>
              </a:spcBef>
              <a:spcAft>
                <a:spcPts val="0"/>
              </a:spcAft>
              <a:buNone/>
            </a:pPr>
            <a:r>
              <a:rPr lang="en-GB"/>
              <a:t>Senior Consultant, Radiation Oncology</a:t>
            </a:r>
            <a:endParaRPr/>
          </a:p>
        </p:txBody>
      </p:sp>
      <p:pic>
        <p:nvPicPr>
          <p:cNvPr id="56" name="Google Shape;56;p13"/>
          <p:cNvPicPr preferRelativeResize="0"/>
          <p:nvPr/>
        </p:nvPicPr>
        <p:blipFill>
          <a:blip r:embed="rId3">
            <a:alphaModFix/>
          </a:blip>
          <a:stretch>
            <a:fillRect/>
          </a:stretch>
        </p:blipFill>
        <p:spPr>
          <a:xfrm>
            <a:off x="168575" y="2967777"/>
            <a:ext cx="1904564" cy="1116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What is evidence based medicine ?</a:t>
            </a:r>
            <a:endParaRPr/>
          </a:p>
        </p:txBody>
      </p:sp>
      <p:sp>
        <p:nvSpPr>
          <p:cNvPr id="62" name="Google Shape;62;p14"/>
          <p:cNvSpPr txBox="1"/>
          <p:nvPr>
            <p:ph idx="1" type="body"/>
          </p:nvPr>
        </p:nvSpPr>
        <p:spPr>
          <a:xfrm>
            <a:off x="273525" y="812950"/>
            <a:ext cx="4221000" cy="417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a:t>Evidence based medicine </a:t>
            </a:r>
            <a:r>
              <a:rPr lang="en-GB"/>
              <a:t>is the </a:t>
            </a:r>
            <a:r>
              <a:rPr lang="en-GB" u="sng"/>
              <a:t>conscientious</a:t>
            </a:r>
            <a:r>
              <a:rPr lang="en-GB"/>
              <a:t>, </a:t>
            </a:r>
            <a:r>
              <a:rPr lang="en-GB" u="sng"/>
              <a:t>explicit</a:t>
            </a:r>
            <a:r>
              <a:rPr lang="en-GB"/>
              <a:t>, and </a:t>
            </a:r>
            <a:r>
              <a:rPr lang="en-GB" u="sng"/>
              <a:t>judicious </a:t>
            </a:r>
            <a:r>
              <a:rPr lang="en-GB"/>
              <a:t>use of current </a:t>
            </a:r>
            <a:r>
              <a:rPr lang="en-GB" u="sng"/>
              <a:t>best </a:t>
            </a:r>
            <a:r>
              <a:rPr lang="en-GB"/>
              <a:t>evidence in making </a:t>
            </a:r>
            <a:r>
              <a:rPr b="1" lang="en-GB"/>
              <a:t>decisions about the care of individual patients</a:t>
            </a:r>
            <a:endParaRPr b="1"/>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GB"/>
              <a:t>The </a:t>
            </a:r>
            <a:r>
              <a:rPr b="1" lang="en-GB"/>
              <a:t>practice of evidence based medicine</a:t>
            </a:r>
            <a:r>
              <a:rPr lang="en-GB"/>
              <a:t> means </a:t>
            </a:r>
            <a:r>
              <a:rPr lang="en-GB" u="sng"/>
              <a:t>integrating</a:t>
            </a:r>
            <a:r>
              <a:rPr lang="en-GB"/>
              <a:t> individual clinical expertise with the best available external clinical evidence from systematic research.</a:t>
            </a:r>
            <a:endParaRPr/>
          </a:p>
          <a:p>
            <a:pPr indent="0" lvl="0" marL="0" rtl="0" algn="l">
              <a:spcBef>
                <a:spcPts val="0"/>
              </a:spcBef>
              <a:spcAft>
                <a:spcPts val="0"/>
              </a:spcAft>
              <a:buNone/>
            </a:pPr>
            <a:r>
              <a:t/>
            </a:r>
            <a:endParaRPr/>
          </a:p>
        </p:txBody>
      </p:sp>
      <p:pic>
        <p:nvPicPr>
          <p:cNvPr id="63" name="Google Shape;63;p14"/>
          <p:cNvPicPr preferRelativeResize="0"/>
          <p:nvPr/>
        </p:nvPicPr>
        <p:blipFill>
          <a:blip r:embed="rId3">
            <a:alphaModFix/>
          </a:blip>
          <a:stretch>
            <a:fillRect/>
          </a:stretch>
        </p:blipFill>
        <p:spPr>
          <a:xfrm>
            <a:off x="5592000" y="876475"/>
            <a:ext cx="3182475" cy="2393225"/>
          </a:xfrm>
          <a:prstGeom prst="rect">
            <a:avLst/>
          </a:prstGeom>
          <a:noFill/>
          <a:ln>
            <a:noFill/>
          </a:ln>
          <a:effectLst>
            <a:outerShdw blurRad="57150" rotWithShape="0" algn="bl" dir="5400000" dist="19050">
              <a:srgbClr val="000000">
                <a:alpha val="50000"/>
              </a:srgbClr>
            </a:outerShdw>
          </a:effectLst>
        </p:spPr>
      </p:pic>
      <p:sp>
        <p:nvSpPr>
          <p:cNvPr id="64" name="Google Shape;64;p14"/>
          <p:cNvSpPr txBox="1"/>
          <p:nvPr/>
        </p:nvSpPr>
        <p:spPr>
          <a:xfrm>
            <a:off x="5582475" y="3492625"/>
            <a:ext cx="3196800" cy="81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GB" sz="1200"/>
              <a:t>"Half of what you learn in medical school is dead wrong."</a:t>
            </a:r>
            <a:endParaRPr i="1" sz="1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Why most published research may be false</a:t>
            </a:r>
            <a:endParaRPr/>
          </a:p>
        </p:txBody>
      </p:sp>
      <p:grpSp>
        <p:nvGrpSpPr>
          <p:cNvPr id="70" name="Google Shape;70;p15"/>
          <p:cNvGrpSpPr/>
          <p:nvPr/>
        </p:nvGrpSpPr>
        <p:grpSpPr>
          <a:xfrm>
            <a:off x="445900" y="889000"/>
            <a:ext cx="1491600" cy="1498500"/>
            <a:chOff x="141100" y="889000"/>
            <a:chExt cx="1491600" cy="1498500"/>
          </a:xfrm>
        </p:grpSpPr>
        <p:sp>
          <p:nvSpPr>
            <p:cNvPr id="71" name="Google Shape;71;p15"/>
            <p:cNvSpPr/>
            <p:nvPr/>
          </p:nvSpPr>
          <p:spPr>
            <a:xfrm>
              <a:off x="1411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5"/>
            <p:cNvSpPr/>
            <p:nvPr/>
          </p:nvSpPr>
          <p:spPr>
            <a:xfrm>
              <a:off x="1411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5"/>
            <p:cNvSpPr/>
            <p:nvPr/>
          </p:nvSpPr>
          <p:spPr>
            <a:xfrm>
              <a:off x="1411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5"/>
            <p:cNvSpPr/>
            <p:nvPr/>
          </p:nvSpPr>
          <p:spPr>
            <a:xfrm>
              <a:off x="1411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5"/>
            <p:cNvSpPr/>
            <p:nvPr/>
          </p:nvSpPr>
          <p:spPr>
            <a:xfrm>
              <a:off x="1411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5"/>
            <p:cNvSpPr/>
            <p:nvPr/>
          </p:nvSpPr>
          <p:spPr>
            <a:xfrm>
              <a:off x="1411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5"/>
            <p:cNvSpPr/>
            <p:nvPr/>
          </p:nvSpPr>
          <p:spPr>
            <a:xfrm>
              <a:off x="1411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5"/>
            <p:cNvSpPr/>
            <p:nvPr/>
          </p:nvSpPr>
          <p:spPr>
            <a:xfrm>
              <a:off x="1411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5"/>
            <p:cNvSpPr/>
            <p:nvPr/>
          </p:nvSpPr>
          <p:spPr>
            <a:xfrm>
              <a:off x="1411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5"/>
            <p:cNvSpPr/>
            <p:nvPr/>
          </p:nvSpPr>
          <p:spPr>
            <a:xfrm>
              <a:off x="1411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5"/>
            <p:cNvSpPr/>
            <p:nvPr/>
          </p:nvSpPr>
          <p:spPr>
            <a:xfrm>
              <a:off x="2935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5"/>
            <p:cNvSpPr/>
            <p:nvPr/>
          </p:nvSpPr>
          <p:spPr>
            <a:xfrm>
              <a:off x="2935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5"/>
            <p:cNvSpPr/>
            <p:nvPr/>
          </p:nvSpPr>
          <p:spPr>
            <a:xfrm>
              <a:off x="2935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5"/>
            <p:cNvSpPr/>
            <p:nvPr/>
          </p:nvSpPr>
          <p:spPr>
            <a:xfrm>
              <a:off x="2935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5"/>
            <p:cNvSpPr/>
            <p:nvPr/>
          </p:nvSpPr>
          <p:spPr>
            <a:xfrm>
              <a:off x="2935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p:nvPr/>
          </p:nvSpPr>
          <p:spPr>
            <a:xfrm>
              <a:off x="2935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5"/>
            <p:cNvSpPr/>
            <p:nvPr/>
          </p:nvSpPr>
          <p:spPr>
            <a:xfrm>
              <a:off x="2935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5"/>
            <p:cNvSpPr/>
            <p:nvPr/>
          </p:nvSpPr>
          <p:spPr>
            <a:xfrm>
              <a:off x="2935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5"/>
            <p:cNvSpPr/>
            <p:nvPr/>
          </p:nvSpPr>
          <p:spPr>
            <a:xfrm>
              <a:off x="2935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5"/>
            <p:cNvSpPr/>
            <p:nvPr/>
          </p:nvSpPr>
          <p:spPr>
            <a:xfrm>
              <a:off x="2935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5"/>
            <p:cNvSpPr/>
            <p:nvPr/>
          </p:nvSpPr>
          <p:spPr>
            <a:xfrm>
              <a:off x="4459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5"/>
            <p:cNvSpPr/>
            <p:nvPr/>
          </p:nvSpPr>
          <p:spPr>
            <a:xfrm>
              <a:off x="4459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5"/>
            <p:cNvSpPr/>
            <p:nvPr/>
          </p:nvSpPr>
          <p:spPr>
            <a:xfrm>
              <a:off x="4459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5"/>
            <p:cNvSpPr/>
            <p:nvPr/>
          </p:nvSpPr>
          <p:spPr>
            <a:xfrm>
              <a:off x="4459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5"/>
            <p:cNvSpPr/>
            <p:nvPr/>
          </p:nvSpPr>
          <p:spPr>
            <a:xfrm>
              <a:off x="4459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5"/>
            <p:cNvSpPr/>
            <p:nvPr/>
          </p:nvSpPr>
          <p:spPr>
            <a:xfrm>
              <a:off x="4459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5"/>
            <p:cNvSpPr/>
            <p:nvPr/>
          </p:nvSpPr>
          <p:spPr>
            <a:xfrm>
              <a:off x="4459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5"/>
            <p:cNvSpPr/>
            <p:nvPr/>
          </p:nvSpPr>
          <p:spPr>
            <a:xfrm>
              <a:off x="4459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5"/>
            <p:cNvSpPr/>
            <p:nvPr/>
          </p:nvSpPr>
          <p:spPr>
            <a:xfrm>
              <a:off x="4459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5"/>
            <p:cNvSpPr/>
            <p:nvPr/>
          </p:nvSpPr>
          <p:spPr>
            <a:xfrm>
              <a:off x="4459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5"/>
            <p:cNvSpPr/>
            <p:nvPr/>
          </p:nvSpPr>
          <p:spPr>
            <a:xfrm>
              <a:off x="5983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5"/>
            <p:cNvSpPr/>
            <p:nvPr/>
          </p:nvSpPr>
          <p:spPr>
            <a:xfrm>
              <a:off x="5983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5"/>
            <p:cNvSpPr/>
            <p:nvPr/>
          </p:nvSpPr>
          <p:spPr>
            <a:xfrm>
              <a:off x="5983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5"/>
            <p:cNvSpPr/>
            <p:nvPr/>
          </p:nvSpPr>
          <p:spPr>
            <a:xfrm>
              <a:off x="5983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5"/>
            <p:cNvSpPr/>
            <p:nvPr/>
          </p:nvSpPr>
          <p:spPr>
            <a:xfrm>
              <a:off x="5983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5"/>
            <p:cNvSpPr/>
            <p:nvPr/>
          </p:nvSpPr>
          <p:spPr>
            <a:xfrm>
              <a:off x="5983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5"/>
            <p:cNvSpPr/>
            <p:nvPr/>
          </p:nvSpPr>
          <p:spPr>
            <a:xfrm>
              <a:off x="5983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5"/>
            <p:cNvSpPr/>
            <p:nvPr/>
          </p:nvSpPr>
          <p:spPr>
            <a:xfrm>
              <a:off x="5983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p:nvPr/>
          </p:nvSpPr>
          <p:spPr>
            <a:xfrm>
              <a:off x="5983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5"/>
            <p:cNvSpPr/>
            <p:nvPr/>
          </p:nvSpPr>
          <p:spPr>
            <a:xfrm>
              <a:off x="5983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5"/>
            <p:cNvSpPr/>
            <p:nvPr/>
          </p:nvSpPr>
          <p:spPr>
            <a:xfrm>
              <a:off x="7507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5"/>
            <p:cNvSpPr/>
            <p:nvPr/>
          </p:nvSpPr>
          <p:spPr>
            <a:xfrm>
              <a:off x="7507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5"/>
            <p:cNvSpPr/>
            <p:nvPr/>
          </p:nvSpPr>
          <p:spPr>
            <a:xfrm>
              <a:off x="7507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p:nvPr/>
          </p:nvSpPr>
          <p:spPr>
            <a:xfrm>
              <a:off x="7507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5"/>
            <p:cNvSpPr/>
            <p:nvPr/>
          </p:nvSpPr>
          <p:spPr>
            <a:xfrm>
              <a:off x="7507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5"/>
            <p:cNvSpPr/>
            <p:nvPr/>
          </p:nvSpPr>
          <p:spPr>
            <a:xfrm>
              <a:off x="7507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a:off x="7507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a:off x="7507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p:nvPr/>
          </p:nvSpPr>
          <p:spPr>
            <a:xfrm>
              <a:off x="7507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5"/>
            <p:cNvSpPr/>
            <p:nvPr/>
          </p:nvSpPr>
          <p:spPr>
            <a:xfrm>
              <a:off x="7507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5"/>
            <p:cNvSpPr/>
            <p:nvPr/>
          </p:nvSpPr>
          <p:spPr>
            <a:xfrm>
              <a:off x="9031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5"/>
            <p:cNvSpPr/>
            <p:nvPr/>
          </p:nvSpPr>
          <p:spPr>
            <a:xfrm>
              <a:off x="9031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5"/>
            <p:cNvSpPr/>
            <p:nvPr/>
          </p:nvSpPr>
          <p:spPr>
            <a:xfrm>
              <a:off x="9031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5"/>
            <p:cNvSpPr/>
            <p:nvPr/>
          </p:nvSpPr>
          <p:spPr>
            <a:xfrm>
              <a:off x="9031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5"/>
            <p:cNvSpPr/>
            <p:nvPr/>
          </p:nvSpPr>
          <p:spPr>
            <a:xfrm>
              <a:off x="9031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5"/>
            <p:cNvSpPr/>
            <p:nvPr/>
          </p:nvSpPr>
          <p:spPr>
            <a:xfrm>
              <a:off x="9031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5"/>
            <p:cNvSpPr/>
            <p:nvPr/>
          </p:nvSpPr>
          <p:spPr>
            <a:xfrm>
              <a:off x="9031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5"/>
            <p:cNvSpPr/>
            <p:nvPr/>
          </p:nvSpPr>
          <p:spPr>
            <a:xfrm>
              <a:off x="9031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5"/>
            <p:cNvSpPr/>
            <p:nvPr/>
          </p:nvSpPr>
          <p:spPr>
            <a:xfrm>
              <a:off x="9031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5"/>
            <p:cNvSpPr/>
            <p:nvPr/>
          </p:nvSpPr>
          <p:spPr>
            <a:xfrm>
              <a:off x="9031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5"/>
            <p:cNvSpPr/>
            <p:nvPr/>
          </p:nvSpPr>
          <p:spPr>
            <a:xfrm>
              <a:off x="10555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5"/>
            <p:cNvSpPr/>
            <p:nvPr/>
          </p:nvSpPr>
          <p:spPr>
            <a:xfrm>
              <a:off x="10555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5"/>
            <p:cNvSpPr/>
            <p:nvPr/>
          </p:nvSpPr>
          <p:spPr>
            <a:xfrm>
              <a:off x="10555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5"/>
            <p:cNvSpPr/>
            <p:nvPr/>
          </p:nvSpPr>
          <p:spPr>
            <a:xfrm>
              <a:off x="10555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5"/>
            <p:cNvSpPr/>
            <p:nvPr/>
          </p:nvSpPr>
          <p:spPr>
            <a:xfrm>
              <a:off x="10555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5"/>
            <p:cNvSpPr/>
            <p:nvPr/>
          </p:nvSpPr>
          <p:spPr>
            <a:xfrm>
              <a:off x="10555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5"/>
            <p:cNvSpPr/>
            <p:nvPr/>
          </p:nvSpPr>
          <p:spPr>
            <a:xfrm>
              <a:off x="10555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5"/>
            <p:cNvSpPr/>
            <p:nvPr/>
          </p:nvSpPr>
          <p:spPr>
            <a:xfrm>
              <a:off x="10555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a:off x="10555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5"/>
            <p:cNvSpPr/>
            <p:nvPr/>
          </p:nvSpPr>
          <p:spPr>
            <a:xfrm>
              <a:off x="10555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5"/>
            <p:cNvSpPr/>
            <p:nvPr/>
          </p:nvSpPr>
          <p:spPr>
            <a:xfrm>
              <a:off x="12079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p:nvPr/>
          </p:nvSpPr>
          <p:spPr>
            <a:xfrm>
              <a:off x="12079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p:nvPr/>
          </p:nvSpPr>
          <p:spPr>
            <a:xfrm>
              <a:off x="12079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5"/>
            <p:cNvSpPr/>
            <p:nvPr/>
          </p:nvSpPr>
          <p:spPr>
            <a:xfrm>
              <a:off x="12079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p:nvPr/>
          </p:nvSpPr>
          <p:spPr>
            <a:xfrm>
              <a:off x="12079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5"/>
            <p:cNvSpPr/>
            <p:nvPr/>
          </p:nvSpPr>
          <p:spPr>
            <a:xfrm>
              <a:off x="12079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a:off x="12079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5"/>
            <p:cNvSpPr/>
            <p:nvPr/>
          </p:nvSpPr>
          <p:spPr>
            <a:xfrm>
              <a:off x="12079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a:off x="12079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12079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13603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13603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5"/>
            <p:cNvSpPr/>
            <p:nvPr/>
          </p:nvSpPr>
          <p:spPr>
            <a:xfrm>
              <a:off x="13603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5"/>
            <p:cNvSpPr/>
            <p:nvPr/>
          </p:nvSpPr>
          <p:spPr>
            <a:xfrm>
              <a:off x="13603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5"/>
            <p:cNvSpPr/>
            <p:nvPr/>
          </p:nvSpPr>
          <p:spPr>
            <a:xfrm>
              <a:off x="13603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5"/>
            <p:cNvSpPr/>
            <p:nvPr/>
          </p:nvSpPr>
          <p:spPr>
            <a:xfrm>
              <a:off x="13603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5"/>
            <p:cNvSpPr/>
            <p:nvPr/>
          </p:nvSpPr>
          <p:spPr>
            <a:xfrm>
              <a:off x="13603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5"/>
            <p:cNvSpPr/>
            <p:nvPr/>
          </p:nvSpPr>
          <p:spPr>
            <a:xfrm>
              <a:off x="13603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5"/>
            <p:cNvSpPr/>
            <p:nvPr/>
          </p:nvSpPr>
          <p:spPr>
            <a:xfrm>
              <a:off x="13603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5"/>
            <p:cNvSpPr/>
            <p:nvPr/>
          </p:nvSpPr>
          <p:spPr>
            <a:xfrm>
              <a:off x="13603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5"/>
            <p:cNvSpPr/>
            <p:nvPr/>
          </p:nvSpPr>
          <p:spPr>
            <a:xfrm>
              <a:off x="15127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5"/>
            <p:cNvSpPr/>
            <p:nvPr/>
          </p:nvSpPr>
          <p:spPr>
            <a:xfrm>
              <a:off x="15127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5"/>
            <p:cNvSpPr/>
            <p:nvPr/>
          </p:nvSpPr>
          <p:spPr>
            <a:xfrm>
              <a:off x="15127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
            <p:cNvSpPr/>
            <p:nvPr/>
          </p:nvSpPr>
          <p:spPr>
            <a:xfrm>
              <a:off x="15127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5"/>
            <p:cNvSpPr/>
            <p:nvPr/>
          </p:nvSpPr>
          <p:spPr>
            <a:xfrm>
              <a:off x="15127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
            <p:cNvSpPr/>
            <p:nvPr/>
          </p:nvSpPr>
          <p:spPr>
            <a:xfrm>
              <a:off x="15127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5"/>
            <p:cNvSpPr/>
            <p:nvPr/>
          </p:nvSpPr>
          <p:spPr>
            <a:xfrm>
              <a:off x="15127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5"/>
            <p:cNvSpPr/>
            <p:nvPr/>
          </p:nvSpPr>
          <p:spPr>
            <a:xfrm>
              <a:off x="15127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p:nvPr/>
          </p:nvSpPr>
          <p:spPr>
            <a:xfrm>
              <a:off x="15127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5"/>
            <p:cNvSpPr/>
            <p:nvPr/>
          </p:nvSpPr>
          <p:spPr>
            <a:xfrm>
              <a:off x="15127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1" name="Google Shape;171;p15"/>
          <p:cNvGrpSpPr/>
          <p:nvPr/>
        </p:nvGrpSpPr>
        <p:grpSpPr>
          <a:xfrm>
            <a:off x="2122300" y="889000"/>
            <a:ext cx="1491600" cy="1498500"/>
            <a:chOff x="141100" y="889000"/>
            <a:chExt cx="1491600" cy="1498500"/>
          </a:xfrm>
        </p:grpSpPr>
        <p:sp>
          <p:nvSpPr>
            <p:cNvPr id="172" name="Google Shape;172;p15"/>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5"/>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5"/>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5"/>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5"/>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5"/>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5"/>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5"/>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5"/>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5"/>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5"/>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5"/>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5"/>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5"/>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5"/>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5"/>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5"/>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5"/>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5"/>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5"/>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5"/>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5"/>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5"/>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5"/>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5"/>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5"/>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5"/>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5"/>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5"/>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5"/>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5"/>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5"/>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5"/>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5"/>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5"/>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5"/>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5"/>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5"/>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5"/>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5"/>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5"/>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5"/>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5"/>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5"/>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5"/>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5"/>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5"/>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5"/>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5"/>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5"/>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5"/>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5"/>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5"/>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5"/>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5"/>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5"/>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5"/>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5"/>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5"/>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5"/>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5"/>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5"/>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5"/>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5"/>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5"/>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5"/>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5"/>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5"/>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5"/>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5"/>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5"/>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5"/>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5"/>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5"/>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5"/>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5"/>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5"/>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15"/>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5"/>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5"/>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5"/>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5"/>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5"/>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5"/>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5"/>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5"/>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5"/>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5"/>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5"/>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5"/>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5"/>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5"/>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5"/>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5"/>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2" name="Google Shape;272;p15"/>
          <p:cNvGrpSpPr/>
          <p:nvPr/>
        </p:nvGrpSpPr>
        <p:grpSpPr>
          <a:xfrm>
            <a:off x="3798700" y="889000"/>
            <a:ext cx="1491600" cy="1498500"/>
            <a:chOff x="141100" y="889000"/>
            <a:chExt cx="1491600" cy="1498500"/>
          </a:xfrm>
        </p:grpSpPr>
        <p:sp>
          <p:nvSpPr>
            <p:cNvPr id="273" name="Google Shape;273;p15"/>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5"/>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5"/>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5"/>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5"/>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5"/>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5"/>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5"/>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5"/>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5"/>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5"/>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5"/>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5"/>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5"/>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5"/>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5"/>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5"/>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5"/>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5"/>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5"/>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5"/>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5"/>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5"/>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5"/>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5"/>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5"/>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5"/>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5"/>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5"/>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5"/>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5"/>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5"/>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5"/>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5"/>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5"/>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5"/>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5"/>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5"/>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5"/>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5"/>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5"/>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5"/>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5"/>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5"/>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5"/>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5"/>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5"/>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5"/>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5"/>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5"/>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5"/>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5"/>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5"/>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5"/>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5"/>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5"/>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5"/>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5"/>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5"/>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5"/>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5"/>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5"/>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5"/>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5"/>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5"/>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5"/>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5"/>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5"/>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5"/>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5"/>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5"/>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5"/>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5"/>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5"/>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5"/>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5"/>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5"/>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5"/>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5"/>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5"/>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5"/>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5"/>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5"/>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5"/>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5"/>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5"/>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5"/>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5"/>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5"/>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5"/>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5"/>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5"/>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5"/>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3" name="Google Shape;373;p15"/>
          <p:cNvGrpSpPr/>
          <p:nvPr/>
        </p:nvGrpSpPr>
        <p:grpSpPr>
          <a:xfrm>
            <a:off x="5475100" y="889000"/>
            <a:ext cx="1491600" cy="1498500"/>
            <a:chOff x="141100" y="889000"/>
            <a:chExt cx="1491600" cy="1498500"/>
          </a:xfrm>
        </p:grpSpPr>
        <p:sp>
          <p:nvSpPr>
            <p:cNvPr id="374" name="Google Shape;374;p15"/>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5"/>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5"/>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5"/>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5"/>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5"/>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5"/>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5"/>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5"/>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5"/>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5"/>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5"/>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5"/>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5"/>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5"/>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5"/>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5"/>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5"/>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5"/>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5"/>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5"/>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5"/>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5"/>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5"/>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5"/>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5"/>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5"/>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5"/>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5"/>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5"/>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5"/>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5"/>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5"/>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5"/>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5"/>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5"/>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5"/>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15"/>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5"/>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5"/>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5"/>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5"/>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5"/>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5"/>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5"/>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5"/>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5"/>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5"/>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5"/>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5"/>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5"/>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5"/>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5"/>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5"/>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15"/>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5"/>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5"/>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5"/>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5"/>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5"/>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5"/>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5"/>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5"/>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5"/>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15"/>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5"/>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5"/>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5"/>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5"/>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5"/>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5"/>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5"/>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15"/>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5"/>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15"/>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5"/>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5"/>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5"/>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5"/>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5"/>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5"/>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5"/>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5"/>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5"/>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5"/>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5"/>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5"/>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5"/>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15"/>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5"/>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15"/>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15"/>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5"/>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5"/>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5"/>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5"/>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5"/>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5"/>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5"/>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4" name="Google Shape;474;p15"/>
          <p:cNvGrpSpPr/>
          <p:nvPr/>
        </p:nvGrpSpPr>
        <p:grpSpPr>
          <a:xfrm>
            <a:off x="7151500" y="889000"/>
            <a:ext cx="1491600" cy="1498500"/>
            <a:chOff x="141100" y="889000"/>
            <a:chExt cx="1491600" cy="1498500"/>
          </a:xfrm>
        </p:grpSpPr>
        <p:sp>
          <p:nvSpPr>
            <p:cNvPr id="475" name="Google Shape;475;p15"/>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15"/>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5"/>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5"/>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5"/>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5"/>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5"/>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5"/>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5"/>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5"/>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5"/>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15"/>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5"/>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15"/>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5"/>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5"/>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5"/>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5"/>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5"/>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5"/>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5"/>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5"/>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5"/>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15"/>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5"/>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5"/>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5"/>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5"/>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15"/>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15"/>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15"/>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5"/>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15"/>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15"/>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15"/>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15"/>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15"/>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15"/>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5"/>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15"/>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15"/>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15"/>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5"/>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15"/>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15"/>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15"/>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5"/>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15"/>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5"/>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5"/>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5"/>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15"/>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5"/>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15"/>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5"/>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5"/>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15"/>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5"/>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15"/>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15"/>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15"/>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15"/>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5"/>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15"/>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15"/>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15"/>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15"/>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15"/>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15"/>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15"/>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15"/>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15"/>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15"/>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15"/>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5"/>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15"/>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5"/>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15"/>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15"/>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15"/>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15"/>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15"/>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5"/>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15"/>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15"/>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15"/>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15"/>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15"/>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15"/>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15"/>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15"/>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15"/>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5"/>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15"/>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15"/>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15"/>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15"/>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15"/>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5"/>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15"/>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5" name="Google Shape;575;p15"/>
          <p:cNvGrpSpPr/>
          <p:nvPr/>
        </p:nvGrpSpPr>
        <p:grpSpPr>
          <a:xfrm>
            <a:off x="445900" y="2489200"/>
            <a:ext cx="1491600" cy="1498500"/>
            <a:chOff x="141100" y="889000"/>
            <a:chExt cx="1491600" cy="1498500"/>
          </a:xfrm>
        </p:grpSpPr>
        <p:sp>
          <p:nvSpPr>
            <p:cNvPr id="576" name="Google Shape;576;p15"/>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15"/>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15"/>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5"/>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15"/>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15"/>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15"/>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15"/>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15"/>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15"/>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15"/>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15"/>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15"/>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15"/>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15"/>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15"/>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15"/>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15"/>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5"/>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15"/>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15"/>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15"/>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15"/>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15"/>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15"/>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15"/>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15"/>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15"/>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15"/>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15"/>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15"/>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15"/>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15"/>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15"/>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15"/>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15"/>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15"/>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15"/>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15"/>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15"/>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15"/>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15"/>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15"/>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15"/>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15"/>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15"/>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15"/>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15"/>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15"/>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15"/>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15"/>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15"/>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15"/>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15"/>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15"/>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15"/>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15"/>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15"/>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15"/>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15"/>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15"/>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15"/>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15"/>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15"/>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15"/>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15"/>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15"/>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15"/>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15"/>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15"/>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15"/>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15"/>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15"/>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15"/>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15"/>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15"/>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15"/>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15"/>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15"/>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15"/>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15"/>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15"/>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15"/>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15"/>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15"/>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15"/>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15"/>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15"/>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15"/>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15"/>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15"/>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15"/>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15"/>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15"/>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15"/>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15"/>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15"/>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15"/>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15"/>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15"/>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6" name="Google Shape;676;p15"/>
          <p:cNvGrpSpPr/>
          <p:nvPr/>
        </p:nvGrpSpPr>
        <p:grpSpPr>
          <a:xfrm>
            <a:off x="2122300" y="2489200"/>
            <a:ext cx="1491600" cy="1498500"/>
            <a:chOff x="141100" y="889000"/>
            <a:chExt cx="1491600" cy="1498500"/>
          </a:xfrm>
        </p:grpSpPr>
        <p:sp>
          <p:nvSpPr>
            <p:cNvPr id="677" name="Google Shape;677;p15"/>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15"/>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15"/>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15"/>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5"/>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15"/>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15"/>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15"/>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15"/>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15"/>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15"/>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15"/>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5"/>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15"/>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15"/>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15"/>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15"/>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15"/>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15"/>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15"/>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15"/>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15"/>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15"/>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15"/>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15"/>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15"/>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15"/>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15"/>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15"/>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15"/>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15"/>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15"/>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15"/>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15"/>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15"/>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15"/>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15"/>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15"/>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15"/>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15"/>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15"/>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15"/>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15"/>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15"/>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15"/>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15"/>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15"/>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15"/>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15"/>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15"/>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15"/>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5"/>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5"/>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15"/>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5"/>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15"/>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15"/>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15"/>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15"/>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15"/>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15"/>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15"/>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15"/>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15"/>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15"/>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15"/>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15"/>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15"/>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15"/>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15"/>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15"/>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15"/>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15"/>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15"/>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15"/>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15"/>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15"/>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15"/>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15"/>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15"/>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15"/>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15"/>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15"/>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15"/>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15"/>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15"/>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15"/>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15"/>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15"/>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15"/>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15"/>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15"/>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15"/>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15"/>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15"/>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15"/>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15"/>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15"/>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15"/>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15"/>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7" name="Google Shape;777;p15"/>
          <p:cNvGrpSpPr/>
          <p:nvPr/>
        </p:nvGrpSpPr>
        <p:grpSpPr>
          <a:xfrm>
            <a:off x="3798700" y="2489200"/>
            <a:ext cx="1491600" cy="1498500"/>
            <a:chOff x="141100" y="889000"/>
            <a:chExt cx="1491600" cy="1498500"/>
          </a:xfrm>
        </p:grpSpPr>
        <p:sp>
          <p:nvSpPr>
            <p:cNvPr id="778" name="Google Shape;778;p15"/>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15"/>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15"/>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15"/>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15"/>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15"/>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15"/>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15"/>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15"/>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15"/>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15"/>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15"/>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15"/>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15"/>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15"/>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15"/>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15"/>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15"/>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15"/>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15"/>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15"/>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15"/>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15"/>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15"/>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15"/>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15"/>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15"/>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15"/>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15"/>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15"/>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15"/>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15"/>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15"/>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15"/>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15"/>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15"/>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15"/>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15"/>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15"/>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15"/>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15"/>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15"/>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15"/>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15"/>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15"/>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15"/>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15"/>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15"/>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15"/>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15"/>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15"/>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15"/>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15"/>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5"/>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15"/>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15"/>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15"/>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15"/>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15"/>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15"/>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15"/>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15"/>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15"/>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15"/>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15"/>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15"/>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15"/>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15"/>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15"/>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15"/>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15"/>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15"/>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15"/>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15"/>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15"/>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15"/>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15"/>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15"/>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15"/>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15"/>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15"/>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15"/>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15"/>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15"/>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15"/>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15"/>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15"/>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15"/>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15"/>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15"/>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15"/>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15"/>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15"/>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15"/>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15"/>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15"/>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15"/>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15"/>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15"/>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15"/>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8" name="Google Shape;878;p15"/>
          <p:cNvGrpSpPr/>
          <p:nvPr/>
        </p:nvGrpSpPr>
        <p:grpSpPr>
          <a:xfrm>
            <a:off x="5475100" y="2489200"/>
            <a:ext cx="1491600" cy="1498500"/>
            <a:chOff x="141100" y="889000"/>
            <a:chExt cx="1491600" cy="1498500"/>
          </a:xfrm>
        </p:grpSpPr>
        <p:sp>
          <p:nvSpPr>
            <p:cNvPr id="879" name="Google Shape;879;p15"/>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15"/>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15"/>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15"/>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15"/>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15"/>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5"/>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15"/>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15"/>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15"/>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15"/>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15"/>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15"/>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15"/>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5"/>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15"/>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5"/>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15"/>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15"/>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15"/>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15"/>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15"/>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5"/>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15"/>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5"/>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15"/>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15"/>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5"/>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15"/>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15"/>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5"/>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5"/>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15"/>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15"/>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5"/>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5"/>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15"/>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15"/>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5"/>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15"/>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15"/>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15"/>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15"/>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15"/>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15"/>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15"/>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5"/>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15"/>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15"/>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15"/>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15"/>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15"/>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15"/>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15"/>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5"/>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15"/>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15"/>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15"/>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15"/>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15"/>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15"/>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15"/>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15"/>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15"/>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15"/>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15"/>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15"/>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15"/>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15"/>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15"/>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15"/>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15"/>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15"/>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15"/>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5"/>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15"/>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5"/>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5"/>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15"/>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5"/>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5"/>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15"/>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15"/>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15"/>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15"/>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15"/>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15"/>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15"/>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5"/>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5"/>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5"/>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5"/>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5"/>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5"/>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15"/>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15"/>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15"/>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5"/>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15"/>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5"/>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9" name="Google Shape;979;p15"/>
          <p:cNvGrpSpPr/>
          <p:nvPr/>
        </p:nvGrpSpPr>
        <p:grpSpPr>
          <a:xfrm>
            <a:off x="7151500" y="2489200"/>
            <a:ext cx="1491600" cy="1498500"/>
            <a:chOff x="141100" y="889000"/>
            <a:chExt cx="1491600" cy="1498500"/>
          </a:xfrm>
        </p:grpSpPr>
        <p:sp>
          <p:nvSpPr>
            <p:cNvPr id="980" name="Google Shape;980;p15"/>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15"/>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5"/>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15"/>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15"/>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5"/>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15"/>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15"/>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5"/>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15"/>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5"/>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5"/>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5"/>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15"/>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5"/>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15"/>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5"/>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15"/>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15"/>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15"/>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5"/>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5"/>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15"/>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15"/>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15"/>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15"/>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15"/>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5"/>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5"/>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5"/>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5"/>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15"/>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15"/>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15"/>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15"/>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15"/>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15"/>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15"/>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15"/>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15"/>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5"/>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15"/>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15"/>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15"/>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15"/>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15"/>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5"/>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15"/>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15"/>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15"/>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15"/>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15"/>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15"/>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15"/>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15"/>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15"/>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15"/>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15"/>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15"/>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15"/>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15"/>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15"/>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15"/>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15"/>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15"/>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15"/>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15"/>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15"/>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15"/>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15"/>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15"/>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15"/>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15"/>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15"/>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15"/>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15"/>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15"/>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15"/>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5"/>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15"/>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15"/>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15"/>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15"/>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15"/>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15"/>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15"/>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5"/>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15"/>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15"/>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5"/>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15"/>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15"/>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15"/>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15"/>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15"/>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15"/>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15"/>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15"/>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5"/>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5"/>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3" name="Shape 1083"/>
        <p:cNvGrpSpPr/>
        <p:nvPr/>
      </p:nvGrpSpPr>
      <p:grpSpPr>
        <a:xfrm>
          <a:off x="0" y="0"/>
          <a:ext cx="0" cy="0"/>
          <a:chOff x="0" y="0"/>
          <a:chExt cx="0" cy="0"/>
        </a:xfrm>
      </p:grpSpPr>
      <p:sp>
        <p:nvSpPr>
          <p:cNvPr id="1084" name="Google Shape;1084;p16"/>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Why most published research may be false</a:t>
            </a:r>
            <a:endParaRPr/>
          </a:p>
        </p:txBody>
      </p:sp>
      <p:grpSp>
        <p:nvGrpSpPr>
          <p:cNvPr id="1085" name="Google Shape;1085;p16"/>
          <p:cNvGrpSpPr/>
          <p:nvPr/>
        </p:nvGrpSpPr>
        <p:grpSpPr>
          <a:xfrm>
            <a:off x="445900" y="889000"/>
            <a:ext cx="1491600" cy="1498500"/>
            <a:chOff x="141100" y="889000"/>
            <a:chExt cx="1491600" cy="1498500"/>
          </a:xfrm>
        </p:grpSpPr>
        <p:sp>
          <p:nvSpPr>
            <p:cNvPr id="1086" name="Google Shape;1086;p16"/>
            <p:cNvSpPr/>
            <p:nvPr/>
          </p:nvSpPr>
          <p:spPr>
            <a:xfrm>
              <a:off x="1411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16"/>
            <p:cNvSpPr/>
            <p:nvPr/>
          </p:nvSpPr>
          <p:spPr>
            <a:xfrm>
              <a:off x="1411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6"/>
            <p:cNvSpPr/>
            <p:nvPr/>
          </p:nvSpPr>
          <p:spPr>
            <a:xfrm>
              <a:off x="1411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6"/>
            <p:cNvSpPr/>
            <p:nvPr/>
          </p:nvSpPr>
          <p:spPr>
            <a:xfrm>
              <a:off x="1411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16"/>
            <p:cNvSpPr/>
            <p:nvPr/>
          </p:nvSpPr>
          <p:spPr>
            <a:xfrm>
              <a:off x="1411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6"/>
            <p:cNvSpPr/>
            <p:nvPr/>
          </p:nvSpPr>
          <p:spPr>
            <a:xfrm>
              <a:off x="1411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16"/>
            <p:cNvSpPr/>
            <p:nvPr/>
          </p:nvSpPr>
          <p:spPr>
            <a:xfrm>
              <a:off x="1411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16"/>
            <p:cNvSpPr/>
            <p:nvPr/>
          </p:nvSpPr>
          <p:spPr>
            <a:xfrm>
              <a:off x="1411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16"/>
            <p:cNvSpPr/>
            <p:nvPr/>
          </p:nvSpPr>
          <p:spPr>
            <a:xfrm>
              <a:off x="1411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6"/>
            <p:cNvSpPr/>
            <p:nvPr/>
          </p:nvSpPr>
          <p:spPr>
            <a:xfrm>
              <a:off x="1411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6"/>
            <p:cNvSpPr/>
            <p:nvPr/>
          </p:nvSpPr>
          <p:spPr>
            <a:xfrm>
              <a:off x="2935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16"/>
            <p:cNvSpPr/>
            <p:nvPr/>
          </p:nvSpPr>
          <p:spPr>
            <a:xfrm>
              <a:off x="2935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16"/>
            <p:cNvSpPr/>
            <p:nvPr/>
          </p:nvSpPr>
          <p:spPr>
            <a:xfrm>
              <a:off x="2935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16"/>
            <p:cNvSpPr/>
            <p:nvPr/>
          </p:nvSpPr>
          <p:spPr>
            <a:xfrm>
              <a:off x="2935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16"/>
            <p:cNvSpPr/>
            <p:nvPr/>
          </p:nvSpPr>
          <p:spPr>
            <a:xfrm>
              <a:off x="2935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6"/>
            <p:cNvSpPr/>
            <p:nvPr/>
          </p:nvSpPr>
          <p:spPr>
            <a:xfrm>
              <a:off x="2935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6"/>
            <p:cNvSpPr/>
            <p:nvPr/>
          </p:nvSpPr>
          <p:spPr>
            <a:xfrm>
              <a:off x="2935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16"/>
            <p:cNvSpPr/>
            <p:nvPr/>
          </p:nvSpPr>
          <p:spPr>
            <a:xfrm>
              <a:off x="2935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6"/>
            <p:cNvSpPr/>
            <p:nvPr/>
          </p:nvSpPr>
          <p:spPr>
            <a:xfrm>
              <a:off x="2935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16"/>
            <p:cNvSpPr/>
            <p:nvPr/>
          </p:nvSpPr>
          <p:spPr>
            <a:xfrm>
              <a:off x="2935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6"/>
            <p:cNvSpPr/>
            <p:nvPr/>
          </p:nvSpPr>
          <p:spPr>
            <a:xfrm>
              <a:off x="4459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6"/>
            <p:cNvSpPr/>
            <p:nvPr/>
          </p:nvSpPr>
          <p:spPr>
            <a:xfrm>
              <a:off x="4459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16"/>
            <p:cNvSpPr/>
            <p:nvPr/>
          </p:nvSpPr>
          <p:spPr>
            <a:xfrm>
              <a:off x="4459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16"/>
            <p:cNvSpPr/>
            <p:nvPr/>
          </p:nvSpPr>
          <p:spPr>
            <a:xfrm>
              <a:off x="4459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16"/>
            <p:cNvSpPr/>
            <p:nvPr/>
          </p:nvSpPr>
          <p:spPr>
            <a:xfrm>
              <a:off x="4459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16"/>
            <p:cNvSpPr/>
            <p:nvPr/>
          </p:nvSpPr>
          <p:spPr>
            <a:xfrm>
              <a:off x="4459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16"/>
            <p:cNvSpPr/>
            <p:nvPr/>
          </p:nvSpPr>
          <p:spPr>
            <a:xfrm>
              <a:off x="4459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16"/>
            <p:cNvSpPr/>
            <p:nvPr/>
          </p:nvSpPr>
          <p:spPr>
            <a:xfrm>
              <a:off x="4459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16"/>
            <p:cNvSpPr/>
            <p:nvPr/>
          </p:nvSpPr>
          <p:spPr>
            <a:xfrm>
              <a:off x="4459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16"/>
            <p:cNvSpPr/>
            <p:nvPr/>
          </p:nvSpPr>
          <p:spPr>
            <a:xfrm>
              <a:off x="4459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16"/>
            <p:cNvSpPr/>
            <p:nvPr/>
          </p:nvSpPr>
          <p:spPr>
            <a:xfrm>
              <a:off x="5983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16"/>
            <p:cNvSpPr/>
            <p:nvPr/>
          </p:nvSpPr>
          <p:spPr>
            <a:xfrm>
              <a:off x="5983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16"/>
            <p:cNvSpPr/>
            <p:nvPr/>
          </p:nvSpPr>
          <p:spPr>
            <a:xfrm>
              <a:off x="5983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16"/>
            <p:cNvSpPr/>
            <p:nvPr/>
          </p:nvSpPr>
          <p:spPr>
            <a:xfrm>
              <a:off x="5983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16"/>
            <p:cNvSpPr/>
            <p:nvPr/>
          </p:nvSpPr>
          <p:spPr>
            <a:xfrm>
              <a:off x="5983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16"/>
            <p:cNvSpPr/>
            <p:nvPr/>
          </p:nvSpPr>
          <p:spPr>
            <a:xfrm>
              <a:off x="5983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6"/>
            <p:cNvSpPr/>
            <p:nvPr/>
          </p:nvSpPr>
          <p:spPr>
            <a:xfrm>
              <a:off x="5983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16"/>
            <p:cNvSpPr/>
            <p:nvPr/>
          </p:nvSpPr>
          <p:spPr>
            <a:xfrm>
              <a:off x="5983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16"/>
            <p:cNvSpPr/>
            <p:nvPr/>
          </p:nvSpPr>
          <p:spPr>
            <a:xfrm>
              <a:off x="5983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16"/>
            <p:cNvSpPr/>
            <p:nvPr/>
          </p:nvSpPr>
          <p:spPr>
            <a:xfrm>
              <a:off x="5983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16"/>
            <p:cNvSpPr/>
            <p:nvPr/>
          </p:nvSpPr>
          <p:spPr>
            <a:xfrm>
              <a:off x="7507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16"/>
            <p:cNvSpPr/>
            <p:nvPr/>
          </p:nvSpPr>
          <p:spPr>
            <a:xfrm>
              <a:off x="7507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16"/>
            <p:cNvSpPr/>
            <p:nvPr/>
          </p:nvSpPr>
          <p:spPr>
            <a:xfrm>
              <a:off x="7507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16"/>
            <p:cNvSpPr/>
            <p:nvPr/>
          </p:nvSpPr>
          <p:spPr>
            <a:xfrm>
              <a:off x="7507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16"/>
            <p:cNvSpPr/>
            <p:nvPr/>
          </p:nvSpPr>
          <p:spPr>
            <a:xfrm>
              <a:off x="7507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6"/>
            <p:cNvSpPr/>
            <p:nvPr/>
          </p:nvSpPr>
          <p:spPr>
            <a:xfrm>
              <a:off x="7507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16"/>
            <p:cNvSpPr/>
            <p:nvPr/>
          </p:nvSpPr>
          <p:spPr>
            <a:xfrm>
              <a:off x="7507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16"/>
            <p:cNvSpPr/>
            <p:nvPr/>
          </p:nvSpPr>
          <p:spPr>
            <a:xfrm>
              <a:off x="7507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16"/>
            <p:cNvSpPr/>
            <p:nvPr/>
          </p:nvSpPr>
          <p:spPr>
            <a:xfrm>
              <a:off x="7507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6"/>
            <p:cNvSpPr/>
            <p:nvPr/>
          </p:nvSpPr>
          <p:spPr>
            <a:xfrm>
              <a:off x="7507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16"/>
            <p:cNvSpPr/>
            <p:nvPr/>
          </p:nvSpPr>
          <p:spPr>
            <a:xfrm>
              <a:off x="9031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16"/>
            <p:cNvSpPr/>
            <p:nvPr/>
          </p:nvSpPr>
          <p:spPr>
            <a:xfrm>
              <a:off x="9031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16"/>
            <p:cNvSpPr/>
            <p:nvPr/>
          </p:nvSpPr>
          <p:spPr>
            <a:xfrm>
              <a:off x="9031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16"/>
            <p:cNvSpPr/>
            <p:nvPr/>
          </p:nvSpPr>
          <p:spPr>
            <a:xfrm>
              <a:off x="9031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6"/>
            <p:cNvSpPr/>
            <p:nvPr/>
          </p:nvSpPr>
          <p:spPr>
            <a:xfrm>
              <a:off x="9031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16"/>
            <p:cNvSpPr/>
            <p:nvPr/>
          </p:nvSpPr>
          <p:spPr>
            <a:xfrm>
              <a:off x="9031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16"/>
            <p:cNvSpPr/>
            <p:nvPr/>
          </p:nvSpPr>
          <p:spPr>
            <a:xfrm>
              <a:off x="9031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16"/>
            <p:cNvSpPr/>
            <p:nvPr/>
          </p:nvSpPr>
          <p:spPr>
            <a:xfrm>
              <a:off x="9031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16"/>
            <p:cNvSpPr/>
            <p:nvPr/>
          </p:nvSpPr>
          <p:spPr>
            <a:xfrm>
              <a:off x="9031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16"/>
            <p:cNvSpPr/>
            <p:nvPr/>
          </p:nvSpPr>
          <p:spPr>
            <a:xfrm>
              <a:off x="9031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16"/>
            <p:cNvSpPr/>
            <p:nvPr/>
          </p:nvSpPr>
          <p:spPr>
            <a:xfrm>
              <a:off x="10555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6"/>
            <p:cNvSpPr/>
            <p:nvPr/>
          </p:nvSpPr>
          <p:spPr>
            <a:xfrm>
              <a:off x="10555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6"/>
            <p:cNvSpPr/>
            <p:nvPr/>
          </p:nvSpPr>
          <p:spPr>
            <a:xfrm>
              <a:off x="10555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6"/>
            <p:cNvSpPr/>
            <p:nvPr/>
          </p:nvSpPr>
          <p:spPr>
            <a:xfrm>
              <a:off x="10555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6"/>
            <p:cNvSpPr/>
            <p:nvPr/>
          </p:nvSpPr>
          <p:spPr>
            <a:xfrm>
              <a:off x="10555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6"/>
            <p:cNvSpPr/>
            <p:nvPr/>
          </p:nvSpPr>
          <p:spPr>
            <a:xfrm>
              <a:off x="10555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16"/>
            <p:cNvSpPr/>
            <p:nvPr/>
          </p:nvSpPr>
          <p:spPr>
            <a:xfrm>
              <a:off x="10555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16"/>
            <p:cNvSpPr/>
            <p:nvPr/>
          </p:nvSpPr>
          <p:spPr>
            <a:xfrm>
              <a:off x="10555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16"/>
            <p:cNvSpPr/>
            <p:nvPr/>
          </p:nvSpPr>
          <p:spPr>
            <a:xfrm>
              <a:off x="10555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16"/>
            <p:cNvSpPr/>
            <p:nvPr/>
          </p:nvSpPr>
          <p:spPr>
            <a:xfrm>
              <a:off x="10555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6"/>
            <p:cNvSpPr/>
            <p:nvPr/>
          </p:nvSpPr>
          <p:spPr>
            <a:xfrm>
              <a:off x="12079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16"/>
            <p:cNvSpPr/>
            <p:nvPr/>
          </p:nvSpPr>
          <p:spPr>
            <a:xfrm>
              <a:off x="12079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6"/>
            <p:cNvSpPr/>
            <p:nvPr/>
          </p:nvSpPr>
          <p:spPr>
            <a:xfrm>
              <a:off x="12079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6"/>
            <p:cNvSpPr/>
            <p:nvPr/>
          </p:nvSpPr>
          <p:spPr>
            <a:xfrm>
              <a:off x="12079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6"/>
            <p:cNvSpPr/>
            <p:nvPr/>
          </p:nvSpPr>
          <p:spPr>
            <a:xfrm>
              <a:off x="12079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6"/>
            <p:cNvSpPr/>
            <p:nvPr/>
          </p:nvSpPr>
          <p:spPr>
            <a:xfrm>
              <a:off x="12079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16"/>
            <p:cNvSpPr/>
            <p:nvPr/>
          </p:nvSpPr>
          <p:spPr>
            <a:xfrm>
              <a:off x="12079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16"/>
            <p:cNvSpPr/>
            <p:nvPr/>
          </p:nvSpPr>
          <p:spPr>
            <a:xfrm>
              <a:off x="12079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16"/>
            <p:cNvSpPr/>
            <p:nvPr/>
          </p:nvSpPr>
          <p:spPr>
            <a:xfrm>
              <a:off x="12079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16"/>
            <p:cNvSpPr/>
            <p:nvPr/>
          </p:nvSpPr>
          <p:spPr>
            <a:xfrm>
              <a:off x="12079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16"/>
            <p:cNvSpPr/>
            <p:nvPr/>
          </p:nvSpPr>
          <p:spPr>
            <a:xfrm>
              <a:off x="1360300" y="8890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6"/>
            <p:cNvSpPr/>
            <p:nvPr/>
          </p:nvSpPr>
          <p:spPr>
            <a:xfrm>
              <a:off x="1360300" y="10414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6"/>
            <p:cNvSpPr/>
            <p:nvPr/>
          </p:nvSpPr>
          <p:spPr>
            <a:xfrm>
              <a:off x="1360300" y="11938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16"/>
            <p:cNvSpPr/>
            <p:nvPr/>
          </p:nvSpPr>
          <p:spPr>
            <a:xfrm>
              <a:off x="1360300" y="13462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16"/>
            <p:cNvSpPr/>
            <p:nvPr/>
          </p:nvSpPr>
          <p:spPr>
            <a:xfrm>
              <a:off x="1360300" y="14986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16"/>
            <p:cNvSpPr/>
            <p:nvPr/>
          </p:nvSpPr>
          <p:spPr>
            <a:xfrm>
              <a:off x="1360300" y="16510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16"/>
            <p:cNvSpPr/>
            <p:nvPr/>
          </p:nvSpPr>
          <p:spPr>
            <a:xfrm>
              <a:off x="1360300" y="18034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16"/>
            <p:cNvSpPr/>
            <p:nvPr/>
          </p:nvSpPr>
          <p:spPr>
            <a:xfrm>
              <a:off x="1360300" y="19558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16"/>
            <p:cNvSpPr/>
            <p:nvPr/>
          </p:nvSpPr>
          <p:spPr>
            <a:xfrm>
              <a:off x="1360300" y="21082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6"/>
            <p:cNvSpPr/>
            <p:nvPr/>
          </p:nvSpPr>
          <p:spPr>
            <a:xfrm>
              <a:off x="1360300" y="22606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16"/>
            <p:cNvSpPr/>
            <p:nvPr/>
          </p:nvSpPr>
          <p:spPr>
            <a:xfrm>
              <a:off x="1512700" y="8890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6"/>
            <p:cNvSpPr/>
            <p:nvPr/>
          </p:nvSpPr>
          <p:spPr>
            <a:xfrm>
              <a:off x="1512700" y="10414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16"/>
            <p:cNvSpPr/>
            <p:nvPr/>
          </p:nvSpPr>
          <p:spPr>
            <a:xfrm>
              <a:off x="1512700" y="11938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16"/>
            <p:cNvSpPr/>
            <p:nvPr/>
          </p:nvSpPr>
          <p:spPr>
            <a:xfrm>
              <a:off x="1512700" y="13462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16"/>
            <p:cNvSpPr/>
            <p:nvPr/>
          </p:nvSpPr>
          <p:spPr>
            <a:xfrm>
              <a:off x="1512700" y="14986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6"/>
            <p:cNvSpPr/>
            <p:nvPr/>
          </p:nvSpPr>
          <p:spPr>
            <a:xfrm>
              <a:off x="1512700" y="16510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6"/>
            <p:cNvSpPr/>
            <p:nvPr/>
          </p:nvSpPr>
          <p:spPr>
            <a:xfrm>
              <a:off x="1512700" y="18034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6"/>
            <p:cNvSpPr/>
            <p:nvPr/>
          </p:nvSpPr>
          <p:spPr>
            <a:xfrm>
              <a:off x="1512700" y="19558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6"/>
            <p:cNvSpPr/>
            <p:nvPr/>
          </p:nvSpPr>
          <p:spPr>
            <a:xfrm>
              <a:off x="1512700" y="21082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16"/>
            <p:cNvSpPr/>
            <p:nvPr/>
          </p:nvSpPr>
          <p:spPr>
            <a:xfrm>
              <a:off x="1512700" y="2260600"/>
              <a:ext cx="120000" cy="126900"/>
            </a:xfrm>
            <a:prstGeom prst="noSmoking">
              <a:avLst>
                <a:gd fmla="val 18750"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6" name="Google Shape;1186;p16"/>
          <p:cNvGrpSpPr/>
          <p:nvPr/>
        </p:nvGrpSpPr>
        <p:grpSpPr>
          <a:xfrm>
            <a:off x="2122300" y="889000"/>
            <a:ext cx="1491600" cy="1498500"/>
            <a:chOff x="141100" y="889000"/>
            <a:chExt cx="1491600" cy="1498500"/>
          </a:xfrm>
        </p:grpSpPr>
        <p:sp>
          <p:nvSpPr>
            <p:cNvPr id="1187" name="Google Shape;1187;p16"/>
            <p:cNvSpPr/>
            <p:nvPr/>
          </p:nvSpPr>
          <p:spPr>
            <a:xfrm>
              <a:off x="141100" y="889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6"/>
            <p:cNvSpPr/>
            <p:nvPr/>
          </p:nvSpPr>
          <p:spPr>
            <a:xfrm>
              <a:off x="141100" y="1041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6"/>
            <p:cNvSpPr/>
            <p:nvPr/>
          </p:nvSpPr>
          <p:spPr>
            <a:xfrm>
              <a:off x="141100" y="1193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6"/>
            <p:cNvSpPr/>
            <p:nvPr/>
          </p:nvSpPr>
          <p:spPr>
            <a:xfrm>
              <a:off x="141100" y="1346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6"/>
            <p:cNvSpPr/>
            <p:nvPr/>
          </p:nvSpPr>
          <p:spPr>
            <a:xfrm>
              <a:off x="141100" y="1498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6"/>
            <p:cNvSpPr/>
            <p:nvPr/>
          </p:nvSpPr>
          <p:spPr>
            <a:xfrm>
              <a:off x="141100" y="1651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6"/>
            <p:cNvSpPr/>
            <p:nvPr/>
          </p:nvSpPr>
          <p:spPr>
            <a:xfrm>
              <a:off x="141100" y="1803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6"/>
            <p:cNvSpPr/>
            <p:nvPr/>
          </p:nvSpPr>
          <p:spPr>
            <a:xfrm>
              <a:off x="141100" y="1955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16"/>
            <p:cNvSpPr/>
            <p:nvPr/>
          </p:nvSpPr>
          <p:spPr>
            <a:xfrm>
              <a:off x="141100" y="2108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16"/>
            <p:cNvSpPr/>
            <p:nvPr/>
          </p:nvSpPr>
          <p:spPr>
            <a:xfrm>
              <a:off x="141100" y="2260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6"/>
            <p:cNvSpPr/>
            <p:nvPr/>
          </p:nvSpPr>
          <p:spPr>
            <a:xfrm>
              <a:off x="293500" y="889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6"/>
            <p:cNvSpPr/>
            <p:nvPr/>
          </p:nvSpPr>
          <p:spPr>
            <a:xfrm>
              <a:off x="293500" y="1041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6"/>
            <p:cNvSpPr/>
            <p:nvPr/>
          </p:nvSpPr>
          <p:spPr>
            <a:xfrm>
              <a:off x="293500" y="1193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6"/>
            <p:cNvSpPr/>
            <p:nvPr/>
          </p:nvSpPr>
          <p:spPr>
            <a:xfrm>
              <a:off x="293500" y="1346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6"/>
            <p:cNvSpPr/>
            <p:nvPr/>
          </p:nvSpPr>
          <p:spPr>
            <a:xfrm>
              <a:off x="293500" y="1498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16"/>
            <p:cNvSpPr/>
            <p:nvPr/>
          </p:nvSpPr>
          <p:spPr>
            <a:xfrm>
              <a:off x="293500" y="1651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6"/>
            <p:cNvSpPr/>
            <p:nvPr/>
          </p:nvSpPr>
          <p:spPr>
            <a:xfrm>
              <a:off x="293500" y="1803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6"/>
            <p:cNvSpPr/>
            <p:nvPr/>
          </p:nvSpPr>
          <p:spPr>
            <a:xfrm>
              <a:off x="293500" y="1955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6"/>
            <p:cNvSpPr/>
            <p:nvPr/>
          </p:nvSpPr>
          <p:spPr>
            <a:xfrm>
              <a:off x="293500" y="2108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16"/>
            <p:cNvSpPr/>
            <p:nvPr/>
          </p:nvSpPr>
          <p:spPr>
            <a:xfrm>
              <a:off x="293500" y="2260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6"/>
            <p:cNvSpPr/>
            <p:nvPr/>
          </p:nvSpPr>
          <p:spPr>
            <a:xfrm>
              <a:off x="445900" y="889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6"/>
            <p:cNvSpPr/>
            <p:nvPr/>
          </p:nvSpPr>
          <p:spPr>
            <a:xfrm>
              <a:off x="445900" y="1041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6"/>
            <p:cNvSpPr/>
            <p:nvPr/>
          </p:nvSpPr>
          <p:spPr>
            <a:xfrm>
              <a:off x="445900" y="1193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16"/>
            <p:cNvSpPr/>
            <p:nvPr/>
          </p:nvSpPr>
          <p:spPr>
            <a:xfrm>
              <a:off x="445900" y="1346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16"/>
            <p:cNvSpPr/>
            <p:nvPr/>
          </p:nvSpPr>
          <p:spPr>
            <a:xfrm>
              <a:off x="445900" y="1498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6"/>
            <p:cNvSpPr/>
            <p:nvPr/>
          </p:nvSpPr>
          <p:spPr>
            <a:xfrm>
              <a:off x="445900" y="1651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6"/>
            <p:cNvSpPr/>
            <p:nvPr/>
          </p:nvSpPr>
          <p:spPr>
            <a:xfrm>
              <a:off x="445900" y="1803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6"/>
            <p:cNvSpPr/>
            <p:nvPr/>
          </p:nvSpPr>
          <p:spPr>
            <a:xfrm>
              <a:off x="445900" y="1955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6"/>
            <p:cNvSpPr/>
            <p:nvPr/>
          </p:nvSpPr>
          <p:spPr>
            <a:xfrm>
              <a:off x="445900" y="2108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6"/>
            <p:cNvSpPr/>
            <p:nvPr/>
          </p:nvSpPr>
          <p:spPr>
            <a:xfrm>
              <a:off x="445900" y="2260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6"/>
            <p:cNvSpPr/>
            <p:nvPr/>
          </p:nvSpPr>
          <p:spPr>
            <a:xfrm>
              <a:off x="598300" y="889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6"/>
            <p:cNvSpPr/>
            <p:nvPr/>
          </p:nvSpPr>
          <p:spPr>
            <a:xfrm>
              <a:off x="598300" y="1041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6"/>
            <p:cNvSpPr/>
            <p:nvPr/>
          </p:nvSpPr>
          <p:spPr>
            <a:xfrm>
              <a:off x="598300" y="1193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6"/>
            <p:cNvSpPr/>
            <p:nvPr/>
          </p:nvSpPr>
          <p:spPr>
            <a:xfrm>
              <a:off x="598300" y="1346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16"/>
            <p:cNvSpPr/>
            <p:nvPr/>
          </p:nvSpPr>
          <p:spPr>
            <a:xfrm>
              <a:off x="598300" y="1498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16"/>
            <p:cNvSpPr/>
            <p:nvPr/>
          </p:nvSpPr>
          <p:spPr>
            <a:xfrm>
              <a:off x="598300" y="1651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6"/>
            <p:cNvSpPr/>
            <p:nvPr/>
          </p:nvSpPr>
          <p:spPr>
            <a:xfrm>
              <a:off x="598300" y="1803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16"/>
            <p:cNvSpPr/>
            <p:nvPr/>
          </p:nvSpPr>
          <p:spPr>
            <a:xfrm>
              <a:off x="598300" y="1955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6"/>
            <p:cNvSpPr/>
            <p:nvPr/>
          </p:nvSpPr>
          <p:spPr>
            <a:xfrm>
              <a:off x="598300" y="2108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6"/>
            <p:cNvSpPr/>
            <p:nvPr/>
          </p:nvSpPr>
          <p:spPr>
            <a:xfrm>
              <a:off x="598300" y="2260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16"/>
            <p:cNvSpPr/>
            <p:nvPr/>
          </p:nvSpPr>
          <p:spPr>
            <a:xfrm>
              <a:off x="750700" y="889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6"/>
            <p:cNvSpPr/>
            <p:nvPr/>
          </p:nvSpPr>
          <p:spPr>
            <a:xfrm>
              <a:off x="750700" y="1041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6"/>
            <p:cNvSpPr/>
            <p:nvPr/>
          </p:nvSpPr>
          <p:spPr>
            <a:xfrm>
              <a:off x="750700" y="1193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16"/>
            <p:cNvSpPr/>
            <p:nvPr/>
          </p:nvSpPr>
          <p:spPr>
            <a:xfrm>
              <a:off x="750700" y="1346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6"/>
            <p:cNvSpPr/>
            <p:nvPr/>
          </p:nvSpPr>
          <p:spPr>
            <a:xfrm>
              <a:off x="750700" y="1498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6"/>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6"/>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16"/>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6"/>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16"/>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6"/>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6"/>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6"/>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16"/>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6"/>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6"/>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6"/>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16"/>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6"/>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16"/>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16"/>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6"/>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6"/>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16"/>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6"/>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6"/>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16"/>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16"/>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6"/>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6"/>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6"/>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6"/>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16"/>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6"/>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6"/>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16"/>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16"/>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6"/>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6"/>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6"/>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6"/>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16"/>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6"/>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16"/>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6"/>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16"/>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6"/>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16"/>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6"/>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16"/>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16"/>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6"/>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16"/>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6"/>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6"/>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16"/>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16"/>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16"/>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16"/>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16"/>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87" name="Google Shape;1287;p16"/>
          <p:cNvGrpSpPr/>
          <p:nvPr/>
        </p:nvGrpSpPr>
        <p:grpSpPr>
          <a:xfrm>
            <a:off x="3798700" y="889000"/>
            <a:ext cx="1491600" cy="1498500"/>
            <a:chOff x="141100" y="889000"/>
            <a:chExt cx="1491600" cy="1498500"/>
          </a:xfrm>
        </p:grpSpPr>
        <p:sp>
          <p:nvSpPr>
            <p:cNvPr id="1288" name="Google Shape;1288;p16"/>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6"/>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16"/>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16"/>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6"/>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16"/>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16"/>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6"/>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16"/>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16"/>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16"/>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6"/>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16"/>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16"/>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6"/>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6"/>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6"/>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16"/>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16"/>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6"/>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6"/>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16"/>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6"/>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6"/>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6"/>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6"/>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6"/>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6"/>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6"/>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6"/>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6"/>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6"/>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16"/>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16"/>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16"/>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16"/>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6"/>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16"/>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6"/>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6"/>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16"/>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16"/>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16"/>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16"/>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16"/>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16"/>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16"/>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16"/>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6"/>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6"/>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6"/>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6"/>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16"/>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6"/>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16"/>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16"/>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16"/>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6"/>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6"/>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16"/>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16"/>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6"/>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16"/>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6"/>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6"/>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16"/>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6"/>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6"/>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16"/>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16"/>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16"/>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16"/>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6"/>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16"/>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16"/>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6"/>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6"/>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6"/>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6"/>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6"/>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16"/>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16"/>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16"/>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16"/>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6"/>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16"/>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16"/>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16"/>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16"/>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16"/>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16"/>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6"/>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16"/>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16"/>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6"/>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6"/>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16"/>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16"/>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16"/>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16"/>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88" name="Google Shape;1388;p16"/>
          <p:cNvGrpSpPr/>
          <p:nvPr/>
        </p:nvGrpSpPr>
        <p:grpSpPr>
          <a:xfrm>
            <a:off x="5475100" y="889000"/>
            <a:ext cx="1491600" cy="1498500"/>
            <a:chOff x="141100" y="889000"/>
            <a:chExt cx="1491600" cy="1498500"/>
          </a:xfrm>
        </p:grpSpPr>
        <p:sp>
          <p:nvSpPr>
            <p:cNvPr id="1389" name="Google Shape;1389;p16"/>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6"/>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16"/>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6"/>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6"/>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16"/>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16"/>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16"/>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16"/>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16"/>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16"/>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16"/>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6"/>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16"/>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16"/>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6"/>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6"/>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16"/>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16"/>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6"/>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16"/>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16"/>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6"/>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6"/>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16"/>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16"/>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16"/>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16"/>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16"/>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16"/>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16"/>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16"/>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16"/>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16"/>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16"/>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6"/>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16"/>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16"/>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6"/>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16"/>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16"/>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6"/>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16"/>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16"/>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6"/>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16"/>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16"/>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16"/>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16"/>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16"/>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16"/>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16"/>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6"/>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16"/>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6"/>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16"/>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6"/>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16"/>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16"/>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16"/>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16"/>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16"/>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16"/>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16"/>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16"/>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16"/>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16"/>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16"/>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16"/>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16"/>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16"/>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16"/>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16"/>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6"/>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16"/>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16"/>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16"/>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16"/>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16"/>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16"/>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16"/>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16"/>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16"/>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16"/>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16"/>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16"/>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16"/>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16"/>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16"/>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16"/>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16"/>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16"/>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6"/>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16"/>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16"/>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16"/>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16"/>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16"/>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16"/>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6"/>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9" name="Google Shape;1489;p16"/>
          <p:cNvGrpSpPr/>
          <p:nvPr/>
        </p:nvGrpSpPr>
        <p:grpSpPr>
          <a:xfrm>
            <a:off x="7151500" y="889000"/>
            <a:ext cx="1491600" cy="1498500"/>
            <a:chOff x="141100" y="889000"/>
            <a:chExt cx="1491600" cy="1498500"/>
          </a:xfrm>
        </p:grpSpPr>
        <p:sp>
          <p:nvSpPr>
            <p:cNvPr id="1490" name="Google Shape;1490;p16"/>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6"/>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16"/>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16"/>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16"/>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6"/>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16"/>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16"/>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16"/>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16"/>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16"/>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16"/>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6"/>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16"/>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16"/>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16"/>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16"/>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16"/>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16"/>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6"/>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16"/>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16"/>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16"/>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16"/>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16"/>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16"/>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16"/>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6"/>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16"/>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16"/>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16"/>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16"/>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16"/>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16"/>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16"/>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6"/>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6"/>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16"/>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16"/>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16"/>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16"/>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16"/>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16"/>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6"/>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16"/>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16"/>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16"/>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16"/>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16"/>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16"/>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16"/>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16"/>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16"/>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16"/>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16"/>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16"/>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16"/>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16"/>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16"/>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6"/>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6"/>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6"/>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16"/>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16"/>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16"/>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16"/>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16"/>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16"/>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16"/>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16"/>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16"/>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16"/>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16"/>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16"/>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16"/>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16"/>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16"/>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16"/>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16"/>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16"/>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16"/>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16"/>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16"/>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16"/>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16"/>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16"/>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16"/>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16"/>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16"/>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16"/>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16"/>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16"/>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16"/>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16"/>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16"/>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16"/>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16"/>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16"/>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16"/>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16"/>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0" name="Google Shape;1590;p16"/>
          <p:cNvGrpSpPr/>
          <p:nvPr/>
        </p:nvGrpSpPr>
        <p:grpSpPr>
          <a:xfrm>
            <a:off x="445900" y="2489200"/>
            <a:ext cx="1491600" cy="1498500"/>
            <a:chOff x="141100" y="889000"/>
            <a:chExt cx="1491600" cy="1498500"/>
          </a:xfrm>
        </p:grpSpPr>
        <p:sp>
          <p:nvSpPr>
            <p:cNvPr id="1591" name="Google Shape;1591;p16"/>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16"/>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16"/>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16"/>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16"/>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16"/>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16"/>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16"/>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16"/>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16"/>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16"/>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16"/>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16"/>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16"/>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16"/>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16"/>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16"/>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16"/>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16"/>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16"/>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16"/>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16"/>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16"/>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16"/>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16"/>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16"/>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16"/>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16"/>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16"/>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16"/>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16"/>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16"/>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16"/>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16"/>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16"/>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16"/>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16"/>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16"/>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16"/>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16"/>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16"/>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16"/>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16"/>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16"/>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16"/>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16"/>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16"/>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16"/>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16"/>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16"/>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16"/>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16"/>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16"/>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16"/>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16"/>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16"/>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16"/>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16"/>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16"/>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16"/>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16"/>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16"/>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16"/>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16"/>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16"/>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16"/>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16"/>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16"/>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16"/>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16"/>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16"/>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16"/>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16"/>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16"/>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16"/>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16"/>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16"/>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16"/>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16"/>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16"/>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16"/>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16"/>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16"/>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16"/>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16"/>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16"/>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16"/>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16"/>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16"/>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16"/>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16"/>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16"/>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16"/>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16"/>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16"/>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16"/>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16"/>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16"/>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16"/>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16"/>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1" name="Google Shape;1691;p16"/>
          <p:cNvGrpSpPr/>
          <p:nvPr/>
        </p:nvGrpSpPr>
        <p:grpSpPr>
          <a:xfrm>
            <a:off x="2122300" y="2489200"/>
            <a:ext cx="1491600" cy="1498500"/>
            <a:chOff x="141100" y="889000"/>
            <a:chExt cx="1491600" cy="1498500"/>
          </a:xfrm>
        </p:grpSpPr>
        <p:sp>
          <p:nvSpPr>
            <p:cNvPr id="1692" name="Google Shape;1692;p16"/>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16"/>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16"/>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16"/>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16"/>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16"/>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16"/>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16"/>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16"/>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16"/>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16"/>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16"/>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16"/>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16"/>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16"/>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16"/>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16"/>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16"/>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16"/>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16"/>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16"/>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16"/>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16"/>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16"/>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16"/>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16"/>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16"/>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16"/>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16"/>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16"/>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16"/>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16"/>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16"/>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16"/>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16"/>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16"/>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16"/>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16"/>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16"/>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16"/>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16"/>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16"/>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16"/>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16"/>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16"/>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16"/>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16"/>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16"/>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16"/>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16"/>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16"/>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16"/>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16"/>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16"/>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16"/>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16"/>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16"/>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16"/>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16"/>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16"/>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16"/>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16"/>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16"/>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16"/>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16"/>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16"/>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16"/>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16"/>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16"/>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16"/>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16"/>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16"/>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16"/>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16"/>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16"/>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16"/>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16"/>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16"/>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16"/>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16"/>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16"/>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16"/>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16"/>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16"/>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16"/>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16"/>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16"/>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16"/>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16"/>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16"/>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16"/>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16"/>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16"/>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16"/>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16"/>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16"/>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16"/>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16"/>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16"/>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16"/>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92" name="Google Shape;1792;p16"/>
          <p:cNvGrpSpPr/>
          <p:nvPr/>
        </p:nvGrpSpPr>
        <p:grpSpPr>
          <a:xfrm>
            <a:off x="3798700" y="2489200"/>
            <a:ext cx="1491600" cy="1498500"/>
            <a:chOff x="141100" y="889000"/>
            <a:chExt cx="1491600" cy="1498500"/>
          </a:xfrm>
        </p:grpSpPr>
        <p:sp>
          <p:nvSpPr>
            <p:cNvPr id="1793" name="Google Shape;1793;p16"/>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16"/>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16"/>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16"/>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16"/>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16"/>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16"/>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16"/>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16"/>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16"/>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16"/>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16"/>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16"/>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16"/>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16"/>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16"/>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16"/>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16"/>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16"/>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16"/>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16"/>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16"/>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16"/>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16"/>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16"/>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16"/>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16"/>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16"/>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16"/>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16"/>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16"/>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16"/>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16"/>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16"/>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16"/>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16"/>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16"/>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16"/>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16"/>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16"/>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16"/>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16"/>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16"/>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16"/>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16"/>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16"/>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16"/>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16"/>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16"/>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16"/>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16"/>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16"/>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16"/>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16"/>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16"/>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16"/>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16"/>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16"/>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16"/>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16"/>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16"/>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16"/>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16"/>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16"/>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16"/>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16"/>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16"/>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16"/>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16"/>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16"/>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16"/>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16"/>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16"/>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16"/>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16"/>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16"/>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16"/>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16"/>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16"/>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16"/>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16"/>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16"/>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16"/>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16"/>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16"/>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16"/>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16"/>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16"/>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16"/>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16"/>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16"/>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16"/>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16"/>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16"/>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16"/>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16"/>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16"/>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16"/>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16"/>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16"/>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3" name="Google Shape;1893;p16"/>
          <p:cNvGrpSpPr/>
          <p:nvPr/>
        </p:nvGrpSpPr>
        <p:grpSpPr>
          <a:xfrm>
            <a:off x="5475100" y="2489200"/>
            <a:ext cx="1491600" cy="1498500"/>
            <a:chOff x="141100" y="889000"/>
            <a:chExt cx="1491600" cy="1498500"/>
          </a:xfrm>
        </p:grpSpPr>
        <p:sp>
          <p:nvSpPr>
            <p:cNvPr id="1894" name="Google Shape;1894;p16"/>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16"/>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16"/>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16"/>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16"/>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16"/>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16"/>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16"/>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16"/>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16"/>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16"/>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16"/>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16"/>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16"/>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16"/>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16"/>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16"/>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16"/>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16"/>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16"/>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16"/>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16"/>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16"/>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16"/>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16"/>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16"/>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16"/>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16"/>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16"/>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16"/>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16"/>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16"/>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16"/>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16"/>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16"/>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16"/>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16"/>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16"/>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16"/>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16"/>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16"/>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16"/>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16"/>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16"/>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16"/>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16"/>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16"/>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16"/>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16"/>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16"/>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16"/>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16"/>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16"/>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16"/>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16"/>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16"/>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16"/>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16"/>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16"/>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16"/>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16"/>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16"/>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16"/>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16"/>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16"/>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16"/>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16"/>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16"/>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16"/>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16"/>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16"/>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16"/>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16"/>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16"/>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16"/>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16"/>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16"/>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16"/>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16"/>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16"/>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16"/>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16"/>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16"/>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16"/>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16"/>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16"/>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16"/>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16"/>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16"/>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16"/>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16"/>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16"/>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16"/>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16"/>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16"/>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16"/>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16"/>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16"/>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16"/>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16"/>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94" name="Google Shape;1994;p16"/>
          <p:cNvGrpSpPr/>
          <p:nvPr/>
        </p:nvGrpSpPr>
        <p:grpSpPr>
          <a:xfrm>
            <a:off x="7151500" y="2489200"/>
            <a:ext cx="1491600" cy="1498500"/>
            <a:chOff x="141100" y="889000"/>
            <a:chExt cx="1491600" cy="1498500"/>
          </a:xfrm>
        </p:grpSpPr>
        <p:sp>
          <p:nvSpPr>
            <p:cNvPr id="1995" name="Google Shape;1995;p16"/>
            <p:cNvSpPr/>
            <p:nvPr/>
          </p:nvSpPr>
          <p:spPr>
            <a:xfrm>
              <a:off x="141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16"/>
            <p:cNvSpPr/>
            <p:nvPr/>
          </p:nvSpPr>
          <p:spPr>
            <a:xfrm>
              <a:off x="141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16"/>
            <p:cNvSpPr/>
            <p:nvPr/>
          </p:nvSpPr>
          <p:spPr>
            <a:xfrm>
              <a:off x="141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16"/>
            <p:cNvSpPr/>
            <p:nvPr/>
          </p:nvSpPr>
          <p:spPr>
            <a:xfrm>
              <a:off x="141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16"/>
            <p:cNvSpPr/>
            <p:nvPr/>
          </p:nvSpPr>
          <p:spPr>
            <a:xfrm>
              <a:off x="141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16"/>
            <p:cNvSpPr/>
            <p:nvPr/>
          </p:nvSpPr>
          <p:spPr>
            <a:xfrm>
              <a:off x="141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16"/>
            <p:cNvSpPr/>
            <p:nvPr/>
          </p:nvSpPr>
          <p:spPr>
            <a:xfrm>
              <a:off x="141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16"/>
            <p:cNvSpPr/>
            <p:nvPr/>
          </p:nvSpPr>
          <p:spPr>
            <a:xfrm>
              <a:off x="141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16"/>
            <p:cNvSpPr/>
            <p:nvPr/>
          </p:nvSpPr>
          <p:spPr>
            <a:xfrm>
              <a:off x="141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16"/>
            <p:cNvSpPr/>
            <p:nvPr/>
          </p:nvSpPr>
          <p:spPr>
            <a:xfrm>
              <a:off x="141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16"/>
            <p:cNvSpPr/>
            <p:nvPr/>
          </p:nvSpPr>
          <p:spPr>
            <a:xfrm>
              <a:off x="293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16"/>
            <p:cNvSpPr/>
            <p:nvPr/>
          </p:nvSpPr>
          <p:spPr>
            <a:xfrm>
              <a:off x="293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16"/>
            <p:cNvSpPr/>
            <p:nvPr/>
          </p:nvSpPr>
          <p:spPr>
            <a:xfrm>
              <a:off x="293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16"/>
            <p:cNvSpPr/>
            <p:nvPr/>
          </p:nvSpPr>
          <p:spPr>
            <a:xfrm>
              <a:off x="293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16"/>
            <p:cNvSpPr/>
            <p:nvPr/>
          </p:nvSpPr>
          <p:spPr>
            <a:xfrm>
              <a:off x="293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16"/>
            <p:cNvSpPr/>
            <p:nvPr/>
          </p:nvSpPr>
          <p:spPr>
            <a:xfrm>
              <a:off x="293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16"/>
            <p:cNvSpPr/>
            <p:nvPr/>
          </p:nvSpPr>
          <p:spPr>
            <a:xfrm>
              <a:off x="293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16"/>
            <p:cNvSpPr/>
            <p:nvPr/>
          </p:nvSpPr>
          <p:spPr>
            <a:xfrm>
              <a:off x="293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16"/>
            <p:cNvSpPr/>
            <p:nvPr/>
          </p:nvSpPr>
          <p:spPr>
            <a:xfrm>
              <a:off x="293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16"/>
            <p:cNvSpPr/>
            <p:nvPr/>
          </p:nvSpPr>
          <p:spPr>
            <a:xfrm>
              <a:off x="293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16"/>
            <p:cNvSpPr/>
            <p:nvPr/>
          </p:nvSpPr>
          <p:spPr>
            <a:xfrm>
              <a:off x="445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16"/>
            <p:cNvSpPr/>
            <p:nvPr/>
          </p:nvSpPr>
          <p:spPr>
            <a:xfrm>
              <a:off x="445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16"/>
            <p:cNvSpPr/>
            <p:nvPr/>
          </p:nvSpPr>
          <p:spPr>
            <a:xfrm>
              <a:off x="445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16"/>
            <p:cNvSpPr/>
            <p:nvPr/>
          </p:nvSpPr>
          <p:spPr>
            <a:xfrm>
              <a:off x="445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16"/>
            <p:cNvSpPr/>
            <p:nvPr/>
          </p:nvSpPr>
          <p:spPr>
            <a:xfrm>
              <a:off x="445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0" name="Google Shape;2020;p16"/>
            <p:cNvSpPr/>
            <p:nvPr/>
          </p:nvSpPr>
          <p:spPr>
            <a:xfrm>
              <a:off x="445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1" name="Google Shape;2021;p16"/>
            <p:cNvSpPr/>
            <p:nvPr/>
          </p:nvSpPr>
          <p:spPr>
            <a:xfrm>
              <a:off x="445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16"/>
            <p:cNvSpPr/>
            <p:nvPr/>
          </p:nvSpPr>
          <p:spPr>
            <a:xfrm>
              <a:off x="445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16"/>
            <p:cNvSpPr/>
            <p:nvPr/>
          </p:nvSpPr>
          <p:spPr>
            <a:xfrm>
              <a:off x="445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16"/>
            <p:cNvSpPr/>
            <p:nvPr/>
          </p:nvSpPr>
          <p:spPr>
            <a:xfrm>
              <a:off x="445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16"/>
            <p:cNvSpPr/>
            <p:nvPr/>
          </p:nvSpPr>
          <p:spPr>
            <a:xfrm>
              <a:off x="598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16"/>
            <p:cNvSpPr/>
            <p:nvPr/>
          </p:nvSpPr>
          <p:spPr>
            <a:xfrm>
              <a:off x="598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16"/>
            <p:cNvSpPr/>
            <p:nvPr/>
          </p:nvSpPr>
          <p:spPr>
            <a:xfrm>
              <a:off x="598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16"/>
            <p:cNvSpPr/>
            <p:nvPr/>
          </p:nvSpPr>
          <p:spPr>
            <a:xfrm>
              <a:off x="598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16"/>
            <p:cNvSpPr/>
            <p:nvPr/>
          </p:nvSpPr>
          <p:spPr>
            <a:xfrm>
              <a:off x="598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16"/>
            <p:cNvSpPr/>
            <p:nvPr/>
          </p:nvSpPr>
          <p:spPr>
            <a:xfrm>
              <a:off x="598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16"/>
            <p:cNvSpPr/>
            <p:nvPr/>
          </p:nvSpPr>
          <p:spPr>
            <a:xfrm>
              <a:off x="598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16"/>
            <p:cNvSpPr/>
            <p:nvPr/>
          </p:nvSpPr>
          <p:spPr>
            <a:xfrm>
              <a:off x="598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16"/>
            <p:cNvSpPr/>
            <p:nvPr/>
          </p:nvSpPr>
          <p:spPr>
            <a:xfrm>
              <a:off x="598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16"/>
            <p:cNvSpPr/>
            <p:nvPr/>
          </p:nvSpPr>
          <p:spPr>
            <a:xfrm>
              <a:off x="598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16"/>
            <p:cNvSpPr/>
            <p:nvPr/>
          </p:nvSpPr>
          <p:spPr>
            <a:xfrm>
              <a:off x="750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16"/>
            <p:cNvSpPr/>
            <p:nvPr/>
          </p:nvSpPr>
          <p:spPr>
            <a:xfrm>
              <a:off x="750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16"/>
            <p:cNvSpPr/>
            <p:nvPr/>
          </p:nvSpPr>
          <p:spPr>
            <a:xfrm>
              <a:off x="750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16"/>
            <p:cNvSpPr/>
            <p:nvPr/>
          </p:nvSpPr>
          <p:spPr>
            <a:xfrm>
              <a:off x="750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16"/>
            <p:cNvSpPr/>
            <p:nvPr/>
          </p:nvSpPr>
          <p:spPr>
            <a:xfrm>
              <a:off x="750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16"/>
            <p:cNvSpPr/>
            <p:nvPr/>
          </p:nvSpPr>
          <p:spPr>
            <a:xfrm>
              <a:off x="750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16"/>
            <p:cNvSpPr/>
            <p:nvPr/>
          </p:nvSpPr>
          <p:spPr>
            <a:xfrm>
              <a:off x="750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16"/>
            <p:cNvSpPr/>
            <p:nvPr/>
          </p:nvSpPr>
          <p:spPr>
            <a:xfrm>
              <a:off x="750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16"/>
            <p:cNvSpPr/>
            <p:nvPr/>
          </p:nvSpPr>
          <p:spPr>
            <a:xfrm>
              <a:off x="750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16"/>
            <p:cNvSpPr/>
            <p:nvPr/>
          </p:nvSpPr>
          <p:spPr>
            <a:xfrm>
              <a:off x="750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16"/>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16"/>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16"/>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16"/>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16"/>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16"/>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16"/>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16"/>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16"/>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16"/>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16"/>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16"/>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16"/>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16"/>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16"/>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16"/>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16"/>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16"/>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16"/>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16"/>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16"/>
            <p:cNvSpPr/>
            <p:nvPr/>
          </p:nvSpPr>
          <p:spPr>
            <a:xfrm>
              <a:off x="12079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16"/>
            <p:cNvSpPr/>
            <p:nvPr/>
          </p:nvSpPr>
          <p:spPr>
            <a:xfrm>
              <a:off x="12079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16"/>
            <p:cNvSpPr/>
            <p:nvPr/>
          </p:nvSpPr>
          <p:spPr>
            <a:xfrm>
              <a:off x="12079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16"/>
            <p:cNvSpPr/>
            <p:nvPr/>
          </p:nvSpPr>
          <p:spPr>
            <a:xfrm>
              <a:off x="12079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16"/>
            <p:cNvSpPr/>
            <p:nvPr/>
          </p:nvSpPr>
          <p:spPr>
            <a:xfrm>
              <a:off x="12079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16"/>
            <p:cNvSpPr/>
            <p:nvPr/>
          </p:nvSpPr>
          <p:spPr>
            <a:xfrm>
              <a:off x="12079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16"/>
            <p:cNvSpPr/>
            <p:nvPr/>
          </p:nvSpPr>
          <p:spPr>
            <a:xfrm>
              <a:off x="12079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16"/>
            <p:cNvSpPr/>
            <p:nvPr/>
          </p:nvSpPr>
          <p:spPr>
            <a:xfrm>
              <a:off x="12079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16"/>
            <p:cNvSpPr/>
            <p:nvPr/>
          </p:nvSpPr>
          <p:spPr>
            <a:xfrm>
              <a:off x="12079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16"/>
            <p:cNvSpPr/>
            <p:nvPr/>
          </p:nvSpPr>
          <p:spPr>
            <a:xfrm>
              <a:off x="12079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16"/>
            <p:cNvSpPr/>
            <p:nvPr/>
          </p:nvSpPr>
          <p:spPr>
            <a:xfrm>
              <a:off x="13603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16"/>
            <p:cNvSpPr/>
            <p:nvPr/>
          </p:nvSpPr>
          <p:spPr>
            <a:xfrm>
              <a:off x="13603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16"/>
            <p:cNvSpPr/>
            <p:nvPr/>
          </p:nvSpPr>
          <p:spPr>
            <a:xfrm>
              <a:off x="13603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16"/>
            <p:cNvSpPr/>
            <p:nvPr/>
          </p:nvSpPr>
          <p:spPr>
            <a:xfrm>
              <a:off x="13603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16"/>
            <p:cNvSpPr/>
            <p:nvPr/>
          </p:nvSpPr>
          <p:spPr>
            <a:xfrm>
              <a:off x="13603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16"/>
            <p:cNvSpPr/>
            <p:nvPr/>
          </p:nvSpPr>
          <p:spPr>
            <a:xfrm>
              <a:off x="13603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16"/>
            <p:cNvSpPr/>
            <p:nvPr/>
          </p:nvSpPr>
          <p:spPr>
            <a:xfrm>
              <a:off x="13603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16"/>
            <p:cNvSpPr/>
            <p:nvPr/>
          </p:nvSpPr>
          <p:spPr>
            <a:xfrm>
              <a:off x="13603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16"/>
            <p:cNvSpPr/>
            <p:nvPr/>
          </p:nvSpPr>
          <p:spPr>
            <a:xfrm>
              <a:off x="13603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16"/>
            <p:cNvSpPr/>
            <p:nvPr/>
          </p:nvSpPr>
          <p:spPr>
            <a:xfrm>
              <a:off x="13603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16"/>
            <p:cNvSpPr/>
            <p:nvPr/>
          </p:nvSpPr>
          <p:spPr>
            <a:xfrm>
              <a:off x="15127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16"/>
            <p:cNvSpPr/>
            <p:nvPr/>
          </p:nvSpPr>
          <p:spPr>
            <a:xfrm>
              <a:off x="15127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16"/>
            <p:cNvSpPr/>
            <p:nvPr/>
          </p:nvSpPr>
          <p:spPr>
            <a:xfrm>
              <a:off x="15127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16"/>
            <p:cNvSpPr/>
            <p:nvPr/>
          </p:nvSpPr>
          <p:spPr>
            <a:xfrm>
              <a:off x="15127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16"/>
            <p:cNvSpPr/>
            <p:nvPr/>
          </p:nvSpPr>
          <p:spPr>
            <a:xfrm>
              <a:off x="15127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16"/>
            <p:cNvSpPr/>
            <p:nvPr/>
          </p:nvSpPr>
          <p:spPr>
            <a:xfrm>
              <a:off x="15127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16"/>
            <p:cNvSpPr/>
            <p:nvPr/>
          </p:nvSpPr>
          <p:spPr>
            <a:xfrm>
              <a:off x="15127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16"/>
            <p:cNvSpPr/>
            <p:nvPr/>
          </p:nvSpPr>
          <p:spPr>
            <a:xfrm>
              <a:off x="15127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16"/>
            <p:cNvSpPr/>
            <p:nvPr/>
          </p:nvSpPr>
          <p:spPr>
            <a:xfrm>
              <a:off x="15127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16"/>
            <p:cNvSpPr/>
            <p:nvPr/>
          </p:nvSpPr>
          <p:spPr>
            <a:xfrm>
              <a:off x="15127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8" name="Shape 2098"/>
        <p:cNvGrpSpPr/>
        <p:nvPr/>
      </p:nvGrpSpPr>
      <p:grpSpPr>
        <a:xfrm>
          <a:off x="0" y="0"/>
          <a:ext cx="0" cy="0"/>
          <a:chOff x="0" y="0"/>
          <a:chExt cx="0" cy="0"/>
        </a:xfrm>
      </p:grpSpPr>
      <p:sp>
        <p:nvSpPr>
          <p:cNvPr id="2099" name="Google Shape;2099;p17"/>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Why most published research may be false</a:t>
            </a:r>
            <a:endParaRPr/>
          </a:p>
        </p:txBody>
      </p:sp>
      <p:grpSp>
        <p:nvGrpSpPr>
          <p:cNvPr id="2100" name="Google Shape;2100;p17"/>
          <p:cNvGrpSpPr/>
          <p:nvPr/>
        </p:nvGrpSpPr>
        <p:grpSpPr>
          <a:xfrm>
            <a:off x="445900" y="889000"/>
            <a:ext cx="1186800" cy="1498500"/>
            <a:chOff x="141100" y="889000"/>
            <a:chExt cx="1186800" cy="1498500"/>
          </a:xfrm>
        </p:grpSpPr>
        <p:sp>
          <p:nvSpPr>
            <p:cNvPr id="2101" name="Google Shape;2101;p17"/>
            <p:cNvSpPr/>
            <p:nvPr/>
          </p:nvSpPr>
          <p:spPr>
            <a:xfrm>
              <a:off x="1411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17"/>
            <p:cNvSpPr/>
            <p:nvPr/>
          </p:nvSpPr>
          <p:spPr>
            <a:xfrm>
              <a:off x="1411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17"/>
            <p:cNvSpPr/>
            <p:nvPr/>
          </p:nvSpPr>
          <p:spPr>
            <a:xfrm>
              <a:off x="1411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17"/>
            <p:cNvSpPr/>
            <p:nvPr/>
          </p:nvSpPr>
          <p:spPr>
            <a:xfrm>
              <a:off x="1411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17"/>
            <p:cNvSpPr/>
            <p:nvPr/>
          </p:nvSpPr>
          <p:spPr>
            <a:xfrm>
              <a:off x="1411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17"/>
            <p:cNvSpPr/>
            <p:nvPr/>
          </p:nvSpPr>
          <p:spPr>
            <a:xfrm>
              <a:off x="1411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17"/>
            <p:cNvSpPr/>
            <p:nvPr/>
          </p:nvSpPr>
          <p:spPr>
            <a:xfrm>
              <a:off x="1411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17"/>
            <p:cNvSpPr/>
            <p:nvPr/>
          </p:nvSpPr>
          <p:spPr>
            <a:xfrm>
              <a:off x="1411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17"/>
            <p:cNvSpPr/>
            <p:nvPr/>
          </p:nvSpPr>
          <p:spPr>
            <a:xfrm>
              <a:off x="1411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17"/>
            <p:cNvSpPr/>
            <p:nvPr/>
          </p:nvSpPr>
          <p:spPr>
            <a:xfrm>
              <a:off x="1411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17"/>
            <p:cNvSpPr/>
            <p:nvPr/>
          </p:nvSpPr>
          <p:spPr>
            <a:xfrm>
              <a:off x="2935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17"/>
            <p:cNvSpPr/>
            <p:nvPr/>
          </p:nvSpPr>
          <p:spPr>
            <a:xfrm>
              <a:off x="2935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17"/>
            <p:cNvSpPr/>
            <p:nvPr/>
          </p:nvSpPr>
          <p:spPr>
            <a:xfrm>
              <a:off x="2935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17"/>
            <p:cNvSpPr/>
            <p:nvPr/>
          </p:nvSpPr>
          <p:spPr>
            <a:xfrm>
              <a:off x="2935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17"/>
            <p:cNvSpPr/>
            <p:nvPr/>
          </p:nvSpPr>
          <p:spPr>
            <a:xfrm>
              <a:off x="2935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17"/>
            <p:cNvSpPr/>
            <p:nvPr/>
          </p:nvSpPr>
          <p:spPr>
            <a:xfrm>
              <a:off x="2935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17"/>
            <p:cNvSpPr/>
            <p:nvPr/>
          </p:nvSpPr>
          <p:spPr>
            <a:xfrm>
              <a:off x="2935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17"/>
            <p:cNvSpPr/>
            <p:nvPr/>
          </p:nvSpPr>
          <p:spPr>
            <a:xfrm>
              <a:off x="2935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17"/>
            <p:cNvSpPr/>
            <p:nvPr/>
          </p:nvSpPr>
          <p:spPr>
            <a:xfrm>
              <a:off x="2935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17"/>
            <p:cNvSpPr/>
            <p:nvPr/>
          </p:nvSpPr>
          <p:spPr>
            <a:xfrm>
              <a:off x="2935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17"/>
            <p:cNvSpPr/>
            <p:nvPr/>
          </p:nvSpPr>
          <p:spPr>
            <a:xfrm>
              <a:off x="4459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17"/>
            <p:cNvSpPr/>
            <p:nvPr/>
          </p:nvSpPr>
          <p:spPr>
            <a:xfrm>
              <a:off x="4459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17"/>
            <p:cNvSpPr/>
            <p:nvPr/>
          </p:nvSpPr>
          <p:spPr>
            <a:xfrm>
              <a:off x="4459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17"/>
            <p:cNvSpPr/>
            <p:nvPr/>
          </p:nvSpPr>
          <p:spPr>
            <a:xfrm>
              <a:off x="4459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17"/>
            <p:cNvSpPr/>
            <p:nvPr/>
          </p:nvSpPr>
          <p:spPr>
            <a:xfrm>
              <a:off x="4459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17"/>
            <p:cNvSpPr/>
            <p:nvPr/>
          </p:nvSpPr>
          <p:spPr>
            <a:xfrm>
              <a:off x="4459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17"/>
            <p:cNvSpPr/>
            <p:nvPr/>
          </p:nvSpPr>
          <p:spPr>
            <a:xfrm>
              <a:off x="4459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17"/>
            <p:cNvSpPr/>
            <p:nvPr/>
          </p:nvSpPr>
          <p:spPr>
            <a:xfrm>
              <a:off x="4459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17"/>
            <p:cNvSpPr/>
            <p:nvPr/>
          </p:nvSpPr>
          <p:spPr>
            <a:xfrm>
              <a:off x="4459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17"/>
            <p:cNvSpPr/>
            <p:nvPr/>
          </p:nvSpPr>
          <p:spPr>
            <a:xfrm>
              <a:off x="4459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17"/>
            <p:cNvSpPr/>
            <p:nvPr/>
          </p:nvSpPr>
          <p:spPr>
            <a:xfrm>
              <a:off x="5983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17"/>
            <p:cNvSpPr/>
            <p:nvPr/>
          </p:nvSpPr>
          <p:spPr>
            <a:xfrm>
              <a:off x="5983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17"/>
            <p:cNvSpPr/>
            <p:nvPr/>
          </p:nvSpPr>
          <p:spPr>
            <a:xfrm>
              <a:off x="5983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17"/>
            <p:cNvSpPr/>
            <p:nvPr/>
          </p:nvSpPr>
          <p:spPr>
            <a:xfrm>
              <a:off x="5983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17"/>
            <p:cNvSpPr/>
            <p:nvPr/>
          </p:nvSpPr>
          <p:spPr>
            <a:xfrm>
              <a:off x="5983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17"/>
            <p:cNvSpPr/>
            <p:nvPr/>
          </p:nvSpPr>
          <p:spPr>
            <a:xfrm>
              <a:off x="5983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17"/>
            <p:cNvSpPr/>
            <p:nvPr/>
          </p:nvSpPr>
          <p:spPr>
            <a:xfrm>
              <a:off x="5983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17"/>
            <p:cNvSpPr/>
            <p:nvPr/>
          </p:nvSpPr>
          <p:spPr>
            <a:xfrm>
              <a:off x="5983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17"/>
            <p:cNvSpPr/>
            <p:nvPr/>
          </p:nvSpPr>
          <p:spPr>
            <a:xfrm>
              <a:off x="5983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17"/>
            <p:cNvSpPr/>
            <p:nvPr/>
          </p:nvSpPr>
          <p:spPr>
            <a:xfrm>
              <a:off x="5983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17"/>
            <p:cNvSpPr/>
            <p:nvPr/>
          </p:nvSpPr>
          <p:spPr>
            <a:xfrm>
              <a:off x="7507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17"/>
            <p:cNvSpPr/>
            <p:nvPr/>
          </p:nvSpPr>
          <p:spPr>
            <a:xfrm>
              <a:off x="7507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17"/>
            <p:cNvSpPr/>
            <p:nvPr/>
          </p:nvSpPr>
          <p:spPr>
            <a:xfrm>
              <a:off x="7507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17"/>
            <p:cNvSpPr/>
            <p:nvPr/>
          </p:nvSpPr>
          <p:spPr>
            <a:xfrm>
              <a:off x="7507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17"/>
            <p:cNvSpPr/>
            <p:nvPr/>
          </p:nvSpPr>
          <p:spPr>
            <a:xfrm>
              <a:off x="7507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17"/>
            <p:cNvSpPr/>
            <p:nvPr/>
          </p:nvSpPr>
          <p:spPr>
            <a:xfrm>
              <a:off x="7507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17"/>
            <p:cNvSpPr/>
            <p:nvPr/>
          </p:nvSpPr>
          <p:spPr>
            <a:xfrm>
              <a:off x="7507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17"/>
            <p:cNvSpPr/>
            <p:nvPr/>
          </p:nvSpPr>
          <p:spPr>
            <a:xfrm>
              <a:off x="7507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17"/>
            <p:cNvSpPr/>
            <p:nvPr/>
          </p:nvSpPr>
          <p:spPr>
            <a:xfrm>
              <a:off x="7507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17"/>
            <p:cNvSpPr/>
            <p:nvPr/>
          </p:nvSpPr>
          <p:spPr>
            <a:xfrm>
              <a:off x="7507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17"/>
            <p:cNvSpPr/>
            <p:nvPr/>
          </p:nvSpPr>
          <p:spPr>
            <a:xfrm>
              <a:off x="9031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17"/>
            <p:cNvSpPr/>
            <p:nvPr/>
          </p:nvSpPr>
          <p:spPr>
            <a:xfrm>
              <a:off x="9031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17"/>
            <p:cNvSpPr/>
            <p:nvPr/>
          </p:nvSpPr>
          <p:spPr>
            <a:xfrm>
              <a:off x="9031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17"/>
            <p:cNvSpPr/>
            <p:nvPr/>
          </p:nvSpPr>
          <p:spPr>
            <a:xfrm>
              <a:off x="9031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17"/>
            <p:cNvSpPr/>
            <p:nvPr/>
          </p:nvSpPr>
          <p:spPr>
            <a:xfrm>
              <a:off x="9031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17"/>
            <p:cNvSpPr/>
            <p:nvPr/>
          </p:nvSpPr>
          <p:spPr>
            <a:xfrm>
              <a:off x="9031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17"/>
            <p:cNvSpPr/>
            <p:nvPr/>
          </p:nvSpPr>
          <p:spPr>
            <a:xfrm>
              <a:off x="9031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17"/>
            <p:cNvSpPr/>
            <p:nvPr/>
          </p:nvSpPr>
          <p:spPr>
            <a:xfrm>
              <a:off x="9031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17"/>
            <p:cNvSpPr/>
            <p:nvPr/>
          </p:nvSpPr>
          <p:spPr>
            <a:xfrm>
              <a:off x="9031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17"/>
            <p:cNvSpPr/>
            <p:nvPr/>
          </p:nvSpPr>
          <p:spPr>
            <a:xfrm>
              <a:off x="9031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17"/>
            <p:cNvSpPr/>
            <p:nvPr/>
          </p:nvSpPr>
          <p:spPr>
            <a:xfrm>
              <a:off x="10555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17"/>
            <p:cNvSpPr/>
            <p:nvPr/>
          </p:nvSpPr>
          <p:spPr>
            <a:xfrm>
              <a:off x="10555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17"/>
            <p:cNvSpPr/>
            <p:nvPr/>
          </p:nvSpPr>
          <p:spPr>
            <a:xfrm>
              <a:off x="10555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17"/>
            <p:cNvSpPr/>
            <p:nvPr/>
          </p:nvSpPr>
          <p:spPr>
            <a:xfrm>
              <a:off x="10555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17"/>
            <p:cNvSpPr/>
            <p:nvPr/>
          </p:nvSpPr>
          <p:spPr>
            <a:xfrm>
              <a:off x="10555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17"/>
            <p:cNvSpPr/>
            <p:nvPr/>
          </p:nvSpPr>
          <p:spPr>
            <a:xfrm>
              <a:off x="10555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17"/>
            <p:cNvSpPr/>
            <p:nvPr/>
          </p:nvSpPr>
          <p:spPr>
            <a:xfrm>
              <a:off x="10555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17"/>
            <p:cNvSpPr/>
            <p:nvPr/>
          </p:nvSpPr>
          <p:spPr>
            <a:xfrm>
              <a:off x="10555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17"/>
            <p:cNvSpPr/>
            <p:nvPr/>
          </p:nvSpPr>
          <p:spPr>
            <a:xfrm>
              <a:off x="10555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17"/>
            <p:cNvSpPr/>
            <p:nvPr/>
          </p:nvSpPr>
          <p:spPr>
            <a:xfrm>
              <a:off x="10555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17"/>
            <p:cNvSpPr/>
            <p:nvPr/>
          </p:nvSpPr>
          <p:spPr>
            <a:xfrm>
              <a:off x="1207900" y="889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17"/>
            <p:cNvSpPr/>
            <p:nvPr/>
          </p:nvSpPr>
          <p:spPr>
            <a:xfrm>
              <a:off x="1207900" y="1041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17"/>
            <p:cNvSpPr/>
            <p:nvPr/>
          </p:nvSpPr>
          <p:spPr>
            <a:xfrm>
              <a:off x="1207900" y="1193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17"/>
            <p:cNvSpPr/>
            <p:nvPr/>
          </p:nvSpPr>
          <p:spPr>
            <a:xfrm>
              <a:off x="1207900" y="1346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17"/>
            <p:cNvSpPr/>
            <p:nvPr/>
          </p:nvSpPr>
          <p:spPr>
            <a:xfrm>
              <a:off x="1207900" y="1498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17"/>
            <p:cNvSpPr/>
            <p:nvPr/>
          </p:nvSpPr>
          <p:spPr>
            <a:xfrm>
              <a:off x="1207900" y="16510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17"/>
            <p:cNvSpPr/>
            <p:nvPr/>
          </p:nvSpPr>
          <p:spPr>
            <a:xfrm>
              <a:off x="1207900" y="18034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17"/>
            <p:cNvSpPr/>
            <p:nvPr/>
          </p:nvSpPr>
          <p:spPr>
            <a:xfrm>
              <a:off x="1207900" y="19558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17"/>
            <p:cNvSpPr/>
            <p:nvPr/>
          </p:nvSpPr>
          <p:spPr>
            <a:xfrm>
              <a:off x="1207900" y="21082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17"/>
            <p:cNvSpPr/>
            <p:nvPr/>
          </p:nvSpPr>
          <p:spPr>
            <a:xfrm>
              <a:off x="1207900" y="2260600"/>
              <a:ext cx="120000" cy="126900"/>
            </a:xfrm>
            <a:prstGeom prst="ellipse">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81" name="Google Shape;2181;p17"/>
          <p:cNvGrpSpPr/>
          <p:nvPr/>
        </p:nvGrpSpPr>
        <p:grpSpPr>
          <a:xfrm>
            <a:off x="2122300" y="889000"/>
            <a:ext cx="1034400" cy="1498500"/>
            <a:chOff x="141100" y="889000"/>
            <a:chExt cx="1034400" cy="1498500"/>
          </a:xfrm>
        </p:grpSpPr>
        <p:sp>
          <p:nvSpPr>
            <p:cNvPr id="2182" name="Google Shape;2182;p17"/>
            <p:cNvSpPr/>
            <p:nvPr/>
          </p:nvSpPr>
          <p:spPr>
            <a:xfrm>
              <a:off x="141100" y="889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17"/>
            <p:cNvSpPr/>
            <p:nvPr/>
          </p:nvSpPr>
          <p:spPr>
            <a:xfrm>
              <a:off x="141100" y="1041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17"/>
            <p:cNvSpPr/>
            <p:nvPr/>
          </p:nvSpPr>
          <p:spPr>
            <a:xfrm>
              <a:off x="141100" y="1193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17"/>
            <p:cNvSpPr/>
            <p:nvPr/>
          </p:nvSpPr>
          <p:spPr>
            <a:xfrm>
              <a:off x="141100" y="1346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17"/>
            <p:cNvSpPr/>
            <p:nvPr/>
          </p:nvSpPr>
          <p:spPr>
            <a:xfrm>
              <a:off x="141100" y="1498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17"/>
            <p:cNvSpPr/>
            <p:nvPr/>
          </p:nvSpPr>
          <p:spPr>
            <a:xfrm>
              <a:off x="141100" y="1651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17"/>
            <p:cNvSpPr/>
            <p:nvPr/>
          </p:nvSpPr>
          <p:spPr>
            <a:xfrm>
              <a:off x="141100" y="1803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17"/>
            <p:cNvSpPr/>
            <p:nvPr/>
          </p:nvSpPr>
          <p:spPr>
            <a:xfrm>
              <a:off x="141100" y="1955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17"/>
            <p:cNvSpPr/>
            <p:nvPr/>
          </p:nvSpPr>
          <p:spPr>
            <a:xfrm>
              <a:off x="141100" y="2108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17"/>
            <p:cNvSpPr/>
            <p:nvPr/>
          </p:nvSpPr>
          <p:spPr>
            <a:xfrm>
              <a:off x="141100" y="2260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17"/>
            <p:cNvSpPr/>
            <p:nvPr/>
          </p:nvSpPr>
          <p:spPr>
            <a:xfrm>
              <a:off x="293500" y="889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17"/>
            <p:cNvSpPr/>
            <p:nvPr/>
          </p:nvSpPr>
          <p:spPr>
            <a:xfrm>
              <a:off x="293500" y="1041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17"/>
            <p:cNvSpPr/>
            <p:nvPr/>
          </p:nvSpPr>
          <p:spPr>
            <a:xfrm>
              <a:off x="293500" y="1193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17"/>
            <p:cNvSpPr/>
            <p:nvPr/>
          </p:nvSpPr>
          <p:spPr>
            <a:xfrm>
              <a:off x="293500" y="1346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17"/>
            <p:cNvSpPr/>
            <p:nvPr/>
          </p:nvSpPr>
          <p:spPr>
            <a:xfrm>
              <a:off x="293500" y="1498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17"/>
            <p:cNvSpPr/>
            <p:nvPr/>
          </p:nvSpPr>
          <p:spPr>
            <a:xfrm>
              <a:off x="293500" y="1651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17"/>
            <p:cNvSpPr/>
            <p:nvPr/>
          </p:nvSpPr>
          <p:spPr>
            <a:xfrm>
              <a:off x="293500" y="1803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17"/>
            <p:cNvSpPr/>
            <p:nvPr/>
          </p:nvSpPr>
          <p:spPr>
            <a:xfrm>
              <a:off x="293500" y="1955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17"/>
            <p:cNvSpPr/>
            <p:nvPr/>
          </p:nvSpPr>
          <p:spPr>
            <a:xfrm>
              <a:off x="293500" y="2108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17"/>
            <p:cNvSpPr/>
            <p:nvPr/>
          </p:nvSpPr>
          <p:spPr>
            <a:xfrm>
              <a:off x="293500" y="2260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17"/>
            <p:cNvSpPr/>
            <p:nvPr/>
          </p:nvSpPr>
          <p:spPr>
            <a:xfrm>
              <a:off x="445900" y="889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17"/>
            <p:cNvSpPr/>
            <p:nvPr/>
          </p:nvSpPr>
          <p:spPr>
            <a:xfrm>
              <a:off x="445900" y="1041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17"/>
            <p:cNvSpPr/>
            <p:nvPr/>
          </p:nvSpPr>
          <p:spPr>
            <a:xfrm>
              <a:off x="445900" y="1193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17"/>
            <p:cNvSpPr/>
            <p:nvPr/>
          </p:nvSpPr>
          <p:spPr>
            <a:xfrm>
              <a:off x="445900" y="1346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17"/>
            <p:cNvSpPr/>
            <p:nvPr/>
          </p:nvSpPr>
          <p:spPr>
            <a:xfrm>
              <a:off x="445900" y="1498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17"/>
            <p:cNvSpPr/>
            <p:nvPr/>
          </p:nvSpPr>
          <p:spPr>
            <a:xfrm>
              <a:off x="445900" y="1651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17"/>
            <p:cNvSpPr/>
            <p:nvPr/>
          </p:nvSpPr>
          <p:spPr>
            <a:xfrm>
              <a:off x="445900" y="1803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17"/>
            <p:cNvSpPr/>
            <p:nvPr/>
          </p:nvSpPr>
          <p:spPr>
            <a:xfrm>
              <a:off x="445900" y="1955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17"/>
            <p:cNvSpPr/>
            <p:nvPr/>
          </p:nvSpPr>
          <p:spPr>
            <a:xfrm>
              <a:off x="445900" y="2108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17"/>
            <p:cNvSpPr/>
            <p:nvPr/>
          </p:nvSpPr>
          <p:spPr>
            <a:xfrm>
              <a:off x="445900" y="2260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17"/>
            <p:cNvSpPr/>
            <p:nvPr/>
          </p:nvSpPr>
          <p:spPr>
            <a:xfrm>
              <a:off x="598300" y="889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17"/>
            <p:cNvSpPr/>
            <p:nvPr/>
          </p:nvSpPr>
          <p:spPr>
            <a:xfrm>
              <a:off x="598300" y="1041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17"/>
            <p:cNvSpPr/>
            <p:nvPr/>
          </p:nvSpPr>
          <p:spPr>
            <a:xfrm>
              <a:off x="598300" y="1193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17"/>
            <p:cNvSpPr/>
            <p:nvPr/>
          </p:nvSpPr>
          <p:spPr>
            <a:xfrm>
              <a:off x="598300" y="1346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17"/>
            <p:cNvSpPr/>
            <p:nvPr/>
          </p:nvSpPr>
          <p:spPr>
            <a:xfrm>
              <a:off x="598300" y="1498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17"/>
            <p:cNvSpPr/>
            <p:nvPr/>
          </p:nvSpPr>
          <p:spPr>
            <a:xfrm>
              <a:off x="598300" y="1651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17"/>
            <p:cNvSpPr/>
            <p:nvPr/>
          </p:nvSpPr>
          <p:spPr>
            <a:xfrm>
              <a:off x="598300" y="1803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17"/>
            <p:cNvSpPr/>
            <p:nvPr/>
          </p:nvSpPr>
          <p:spPr>
            <a:xfrm>
              <a:off x="598300" y="1955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17"/>
            <p:cNvSpPr/>
            <p:nvPr/>
          </p:nvSpPr>
          <p:spPr>
            <a:xfrm>
              <a:off x="598300" y="2108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17"/>
            <p:cNvSpPr/>
            <p:nvPr/>
          </p:nvSpPr>
          <p:spPr>
            <a:xfrm>
              <a:off x="598300" y="2260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17"/>
            <p:cNvSpPr/>
            <p:nvPr/>
          </p:nvSpPr>
          <p:spPr>
            <a:xfrm>
              <a:off x="750700" y="8890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17"/>
            <p:cNvSpPr/>
            <p:nvPr/>
          </p:nvSpPr>
          <p:spPr>
            <a:xfrm>
              <a:off x="750700" y="10414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17"/>
            <p:cNvSpPr/>
            <p:nvPr/>
          </p:nvSpPr>
          <p:spPr>
            <a:xfrm>
              <a:off x="750700" y="11938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17"/>
            <p:cNvSpPr/>
            <p:nvPr/>
          </p:nvSpPr>
          <p:spPr>
            <a:xfrm>
              <a:off x="750700" y="13462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17"/>
            <p:cNvSpPr/>
            <p:nvPr/>
          </p:nvSpPr>
          <p:spPr>
            <a:xfrm>
              <a:off x="750700" y="1498600"/>
              <a:ext cx="120000" cy="126900"/>
            </a:xfrm>
            <a:prstGeom prst="flowChartSummingJunction">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17"/>
            <p:cNvSpPr/>
            <p:nvPr/>
          </p:nvSpPr>
          <p:spPr>
            <a:xfrm>
              <a:off x="9031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17"/>
            <p:cNvSpPr/>
            <p:nvPr/>
          </p:nvSpPr>
          <p:spPr>
            <a:xfrm>
              <a:off x="9031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17"/>
            <p:cNvSpPr/>
            <p:nvPr/>
          </p:nvSpPr>
          <p:spPr>
            <a:xfrm>
              <a:off x="9031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17"/>
            <p:cNvSpPr/>
            <p:nvPr/>
          </p:nvSpPr>
          <p:spPr>
            <a:xfrm>
              <a:off x="9031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17"/>
            <p:cNvSpPr/>
            <p:nvPr/>
          </p:nvSpPr>
          <p:spPr>
            <a:xfrm>
              <a:off x="9031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17"/>
            <p:cNvSpPr/>
            <p:nvPr/>
          </p:nvSpPr>
          <p:spPr>
            <a:xfrm>
              <a:off x="9031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17"/>
            <p:cNvSpPr/>
            <p:nvPr/>
          </p:nvSpPr>
          <p:spPr>
            <a:xfrm>
              <a:off x="9031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17"/>
            <p:cNvSpPr/>
            <p:nvPr/>
          </p:nvSpPr>
          <p:spPr>
            <a:xfrm>
              <a:off x="9031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17"/>
            <p:cNvSpPr/>
            <p:nvPr/>
          </p:nvSpPr>
          <p:spPr>
            <a:xfrm>
              <a:off x="9031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17"/>
            <p:cNvSpPr/>
            <p:nvPr/>
          </p:nvSpPr>
          <p:spPr>
            <a:xfrm>
              <a:off x="9031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17"/>
            <p:cNvSpPr/>
            <p:nvPr/>
          </p:nvSpPr>
          <p:spPr>
            <a:xfrm>
              <a:off x="1055500" y="889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17"/>
            <p:cNvSpPr/>
            <p:nvPr/>
          </p:nvSpPr>
          <p:spPr>
            <a:xfrm>
              <a:off x="1055500" y="1041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17"/>
            <p:cNvSpPr/>
            <p:nvPr/>
          </p:nvSpPr>
          <p:spPr>
            <a:xfrm>
              <a:off x="1055500" y="1193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17"/>
            <p:cNvSpPr/>
            <p:nvPr/>
          </p:nvSpPr>
          <p:spPr>
            <a:xfrm>
              <a:off x="1055500" y="1346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17"/>
            <p:cNvSpPr/>
            <p:nvPr/>
          </p:nvSpPr>
          <p:spPr>
            <a:xfrm>
              <a:off x="1055500" y="1498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17"/>
            <p:cNvSpPr/>
            <p:nvPr/>
          </p:nvSpPr>
          <p:spPr>
            <a:xfrm>
              <a:off x="1055500" y="16510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17"/>
            <p:cNvSpPr/>
            <p:nvPr/>
          </p:nvSpPr>
          <p:spPr>
            <a:xfrm>
              <a:off x="1055500" y="18034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17"/>
            <p:cNvSpPr/>
            <p:nvPr/>
          </p:nvSpPr>
          <p:spPr>
            <a:xfrm>
              <a:off x="1055500" y="19558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17"/>
            <p:cNvSpPr/>
            <p:nvPr/>
          </p:nvSpPr>
          <p:spPr>
            <a:xfrm>
              <a:off x="1055500" y="21082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17"/>
            <p:cNvSpPr/>
            <p:nvPr/>
          </p:nvSpPr>
          <p:spPr>
            <a:xfrm>
              <a:off x="1055500" y="2260600"/>
              <a:ext cx="120000" cy="1269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47" name="Google Shape;2247;p17"/>
          <p:cNvSpPr txBox="1"/>
          <p:nvPr/>
        </p:nvSpPr>
        <p:spPr>
          <a:xfrm>
            <a:off x="4360325" y="966600"/>
            <a:ext cx="4536600" cy="1143000"/>
          </a:xfrm>
          <a:prstGeom prst="rect">
            <a:avLst/>
          </a:prstGeom>
          <a:solidFill>
            <a:srgbClr val="CEDDE7">
              <a:alpha val="50840"/>
            </a:srgbClr>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GB"/>
              <a:t>Number of true positive = 80</a:t>
            </a:r>
            <a:endParaRPr/>
          </a:p>
          <a:p>
            <a:pPr indent="0" lvl="0" marL="0" rtl="0" algn="l">
              <a:spcBef>
                <a:spcPts val="0"/>
              </a:spcBef>
              <a:spcAft>
                <a:spcPts val="0"/>
              </a:spcAft>
              <a:buNone/>
            </a:pPr>
            <a:r>
              <a:rPr lang="en-GB"/>
              <a:t>Number of false positive = 45</a:t>
            </a:r>
            <a:endParaRPr/>
          </a:p>
          <a:p>
            <a:pPr indent="0" lvl="0" marL="0" rtl="0" algn="l">
              <a:spcBef>
                <a:spcPts val="0"/>
              </a:spcBef>
              <a:spcAft>
                <a:spcPts val="0"/>
              </a:spcAft>
              <a:buNone/>
            </a:pPr>
            <a:r>
              <a:rPr lang="en-GB"/>
              <a:t>Number of true negative = 20</a:t>
            </a:r>
            <a:endParaRPr/>
          </a:p>
          <a:p>
            <a:pPr indent="0" lvl="0" marL="0" rtl="0" algn="l">
              <a:spcBef>
                <a:spcPts val="0"/>
              </a:spcBef>
              <a:spcAft>
                <a:spcPts val="0"/>
              </a:spcAft>
              <a:buNone/>
            </a:pPr>
            <a:r>
              <a:rPr lang="en-GB"/>
              <a:t>Total true positive = 55%</a:t>
            </a:r>
            <a:endParaRPr/>
          </a:p>
        </p:txBody>
      </p:sp>
      <p:sp>
        <p:nvSpPr>
          <p:cNvPr id="2248" name="Google Shape;2248;p17"/>
          <p:cNvSpPr txBox="1"/>
          <p:nvPr/>
        </p:nvSpPr>
        <p:spPr>
          <a:xfrm>
            <a:off x="261050" y="4804825"/>
            <a:ext cx="8699400" cy="26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Visualization idea from : </a:t>
            </a:r>
            <a:r>
              <a:rPr lang="en-GB" u="sng">
                <a:solidFill>
                  <a:schemeClr val="hlink"/>
                </a:solidFill>
                <a:hlinkClick r:id="rId3"/>
              </a:rPr>
              <a:t>Is most published research false - Veritasium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2" name="Shape 2252"/>
        <p:cNvGrpSpPr/>
        <p:nvPr/>
      </p:nvGrpSpPr>
      <p:grpSpPr>
        <a:xfrm>
          <a:off x="0" y="0"/>
          <a:ext cx="0" cy="0"/>
          <a:chOff x="0" y="0"/>
          <a:chExt cx="0" cy="0"/>
        </a:xfrm>
      </p:grpSpPr>
      <p:sp>
        <p:nvSpPr>
          <p:cNvPr id="2253" name="Google Shape;2253;p1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How to read a paper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7" name="Shape 2257"/>
        <p:cNvGrpSpPr/>
        <p:nvPr/>
      </p:nvGrpSpPr>
      <p:grpSpPr>
        <a:xfrm>
          <a:off x="0" y="0"/>
          <a:ext cx="0" cy="0"/>
          <a:chOff x="0" y="0"/>
          <a:chExt cx="0" cy="0"/>
        </a:xfrm>
      </p:grpSpPr>
      <p:sp>
        <p:nvSpPr>
          <p:cNvPr id="2258" name="Google Shape;2258;p19"/>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Critical Appraisal - How To</a:t>
            </a:r>
            <a:endParaRPr/>
          </a:p>
        </p:txBody>
      </p:sp>
      <p:sp>
        <p:nvSpPr>
          <p:cNvPr id="2259" name="Google Shape;2259;p19"/>
          <p:cNvSpPr txBox="1"/>
          <p:nvPr>
            <p:ph idx="1" type="body"/>
          </p:nvPr>
        </p:nvSpPr>
        <p:spPr>
          <a:xfrm>
            <a:off x="311700" y="881750"/>
            <a:ext cx="8520600" cy="409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Systematic evaluation of scientific papers to answer the following question for each paper:</a:t>
            </a:r>
            <a:endParaRPr/>
          </a:p>
          <a:p>
            <a:pPr indent="-330200" lvl="0" marL="457200" rtl="0" algn="l">
              <a:spcBef>
                <a:spcPts val="0"/>
              </a:spcBef>
              <a:spcAft>
                <a:spcPts val="0"/>
              </a:spcAft>
              <a:buSzPts val="1600"/>
              <a:buAutoNum type="arabicPeriod"/>
            </a:pPr>
            <a:r>
              <a:rPr lang="en-GB"/>
              <a:t>A clearly focussed question ?</a:t>
            </a:r>
            <a:endParaRPr/>
          </a:p>
          <a:p>
            <a:pPr indent="-330200" lvl="0" marL="457200" rtl="0" algn="l">
              <a:spcBef>
                <a:spcPts val="0"/>
              </a:spcBef>
              <a:spcAft>
                <a:spcPts val="0"/>
              </a:spcAft>
              <a:buSzPts val="1600"/>
              <a:buAutoNum type="arabicPeriod"/>
            </a:pPr>
            <a:r>
              <a:rPr lang="en-GB"/>
              <a:t>Use valid methods ?</a:t>
            </a:r>
            <a:endParaRPr/>
          </a:p>
          <a:p>
            <a:pPr indent="-330200" lvl="0" marL="457200" rtl="0" algn="l">
              <a:spcBef>
                <a:spcPts val="0"/>
              </a:spcBef>
              <a:spcAft>
                <a:spcPts val="0"/>
              </a:spcAft>
              <a:buSzPts val="1600"/>
              <a:buAutoNum type="arabicPeriod"/>
            </a:pPr>
            <a:r>
              <a:rPr lang="en-GB"/>
              <a:t>Are valid results important ?</a:t>
            </a:r>
            <a:endParaRPr/>
          </a:p>
          <a:p>
            <a:pPr indent="-330200" lvl="0" marL="457200" rtl="0" algn="l">
              <a:spcBef>
                <a:spcPts val="0"/>
              </a:spcBef>
              <a:spcAft>
                <a:spcPts val="0"/>
              </a:spcAft>
              <a:buSzPts val="1600"/>
              <a:buAutoNum type="arabicPeriod"/>
            </a:pPr>
            <a:r>
              <a:rPr lang="en-GB"/>
              <a:t>Are valid and important results applicable to your patient population (external validity)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Many tools are available - 2004 systematic review identified 121 published tools (Katrak et al, BMC Medical Research Methodology, 2004)</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3" name="Shape 2263"/>
        <p:cNvGrpSpPr/>
        <p:nvPr/>
      </p:nvGrpSpPr>
      <p:grpSpPr>
        <a:xfrm>
          <a:off x="0" y="0"/>
          <a:ext cx="0" cy="0"/>
          <a:chOff x="0" y="0"/>
          <a:chExt cx="0" cy="0"/>
        </a:xfrm>
      </p:grpSpPr>
      <p:sp>
        <p:nvSpPr>
          <p:cNvPr id="2264" name="Google Shape;2264;p20"/>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Key elements of the research question</a:t>
            </a:r>
            <a:endParaRPr/>
          </a:p>
        </p:txBody>
      </p:sp>
      <p:grpSp>
        <p:nvGrpSpPr>
          <p:cNvPr id="2265" name="Google Shape;2265;p20"/>
          <p:cNvGrpSpPr/>
          <p:nvPr/>
        </p:nvGrpSpPr>
        <p:grpSpPr>
          <a:xfrm>
            <a:off x="0" y="1189989"/>
            <a:ext cx="2726700" cy="2629361"/>
            <a:chOff x="0" y="1189989"/>
            <a:chExt cx="2726700" cy="2629361"/>
          </a:xfrm>
        </p:grpSpPr>
        <p:grpSp>
          <p:nvGrpSpPr>
            <p:cNvPr id="2266" name="Google Shape;2266;p20"/>
            <p:cNvGrpSpPr/>
            <p:nvPr/>
          </p:nvGrpSpPr>
          <p:grpSpPr>
            <a:xfrm>
              <a:off x="0" y="1189989"/>
              <a:ext cx="2726700" cy="1439836"/>
              <a:chOff x="0" y="1189989"/>
              <a:chExt cx="2726700" cy="1439836"/>
            </a:xfrm>
          </p:grpSpPr>
          <p:sp>
            <p:nvSpPr>
              <p:cNvPr id="2267" name="Google Shape;2267;p20"/>
              <p:cNvSpPr/>
              <p:nvPr/>
            </p:nvSpPr>
            <p:spPr>
              <a:xfrm>
                <a:off x="0" y="1189989"/>
                <a:ext cx="2726700" cy="669000"/>
              </a:xfrm>
              <a:prstGeom prst="homePlate">
                <a:avLst>
                  <a:gd fmla="val 50000" name="adj"/>
                </a:avLst>
              </a:prstGeom>
              <a:solidFill>
                <a:srgbClr val="1155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latin typeface="Roboto"/>
                    <a:ea typeface="Roboto"/>
                    <a:cs typeface="Roboto"/>
                    <a:sym typeface="Roboto"/>
                  </a:rPr>
                  <a:t>Population</a:t>
                </a:r>
                <a:endParaRPr b="1">
                  <a:solidFill>
                    <a:srgbClr val="FFFFFF"/>
                  </a:solidFill>
                  <a:latin typeface="Roboto"/>
                  <a:ea typeface="Roboto"/>
                  <a:cs typeface="Roboto"/>
                  <a:sym typeface="Roboto"/>
                </a:endParaRPr>
              </a:p>
            </p:txBody>
          </p:sp>
          <p:sp>
            <p:nvSpPr>
              <p:cNvPr id="2268" name="Google Shape;2268;p20"/>
              <p:cNvSpPr txBox="1"/>
              <p:nvPr/>
            </p:nvSpPr>
            <p:spPr>
              <a:xfrm>
                <a:off x="410850" y="2057125"/>
                <a:ext cx="19050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200">
                    <a:latin typeface="Roboto"/>
                    <a:ea typeface="Roboto"/>
                    <a:cs typeface="Roboto"/>
                    <a:sym typeface="Roboto"/>
                  </a:rPr>
                  <a:t>Describe the population of interest.</a:t>
                </a:r>
                <a:endParaRPr sz="1200">
                  <a:latin typeface="Roboto"/>
                  <a:ea typeface="Roboto"/>
                  <a:cs typeface="Roboto"/>
                  <a:sym typeface="Roboto"/>
                </a:endParaRPr>
              </a:p>
            </p:txBody>
          </p:sp>
        </p:grpSp>
        <p:sp>
          <p:nvSpPr>
            <p:cNvPr id="2269" name="Google Shape;2269;p20"/>
            <p:cNvSpPr txBox="1"/>
            <p:nvPr/>
          </p:nvSpPr>
          <p:spPr>
            <a:xfrm>
              <a:off x="280550" y="3138050"/>
              <a:ext cx="1857000" cy="681300"/>
            </a:xfrm>
            <a:prstGeom prst="rect">
              <a:avLst/>
            </a:prstGeom>
            <a:solidFill>
              <a:srgbClr val="1155CC"/>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rgbClr val="FFFFFF"/>
                  </a:solidFill>
                </a:rPr>
                <a:t>In patients with radiologically node negative cervical cancer</a:t>
              </a:r>
              <a:endParaRPr sz="1200">
                <a:solidFill>
                  <a:srgbClr val="FFFFFF"/>
                </a:solidFill>
              </a:endParaRPr>
            </a:p>
          </p:txBody>
        </p:sp>
      </p:grpSp>
      <p:grpSp>
        <p:nvGrpSpPr>
          <p:cNvPr id="2270" name="Google Shape;2270;p20"/>
          <p:cNvGrpSpPr/>
          <p:nvPr/>
        </p:nvGrpSpPr>
        <p:grpSpPr>
          <a:xfrm>
            <a:off x="2263425" y="1189775"/>
            <a:ext cx="2541300" cy="2629575"/>
            <a:chOff x="2263425" y="1189775"/>
            <a:chExt cx="2541300" cy="2629575"/>
          </a:xfrm>
        </p:grpSpPr>
        <p:grpSp>
          <p:nvGrpSpPr>
            <p:cNvPr id="2271" name="Google Shape;2271;p20"/>
            <p:cNvGrpSpPr/>
            <p:nvPr/>
          </p:nvGrpSpPr>
          <p:grpSpPr>
            <a:xfrm>
              <a:off x="2263425" y="1189775"/>
              <a:ext cx="2541300" cy="1440050"/>
              <a:chOff x="2263425" y="1189775"/>
              <a:chExt cx="2541300" cy="1440050"/>
            </a:xfrm>
          </p:grpSpPr>
          <p:sp>
            <p:nvSpPr>
              <p:cNvPr id="2272" name="Google Shape;2272;p20"/>
              <p:cNvSpPr/>
              <p:nvPr/>
            </p:nvSpPr>
            <p:spPr>
              <a:xfrm>
                <a:off x="2263425" y="1189775"/>
                <a:ext cx="2541300" cy="669000"/>
              </a:xfrm>
              <a:prstGeom prst="chevron">
                <a:avLst>
                  <a:gd fmla="val 50000" name="adj"/>
                </a:avLst>
              </a:prstGeom>
              <a:solidFill>
                <a:srgbClr val="3C78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latin typeface="Roboto"/>
                    <a:ea typeface="Roboto"/>
                    <a:cs typeface="Roboto"/>
                    <a:sym typeface="Roboto"/>
                  </a:rPr>
                  <a:t>Intervention</a:t>
                </a:r>
                <a:endParaRPr b="1">
                  <a:solidFill>
                    <a:srgbClr val="FFFFFF"/>
                  </a:solidFill>
                  <a:latin typeface="Roboto"/>
                  <a:ea typeface="Roboto"/>
                  <a:cs typeface="Roboto"/>
                  <a:sym typeface="Roboto"/>
                </a:endParaRPr>
              </a:p>
            </p:txBody>
          </p:sp>
          <p:sp>
            <p:nvSpPr>
              <p:cNvPr id="2273" name="Google Shape;2273;p20"/>
              <p:cNvSpPr txBox="1"/>
              <p:nvPr/>
            </p:nvSpPr>
            <p:spPr>
              <a:xfrm>
                <a:off x="2512200" y="2057125"/>
                <a:ext cx="19050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200">
                    <a:latin typeface="Roboto"/>
                    <a:ea typeface="Roboto"/>
                    <a:cs typeface="Roboto"/>
                    <a:sym typeface="Roboto"/>
                  </a:rPr>
                  <a:t>Specific description of the main intervention.</a:t>
                </a:r>
                <a:endParaRPr sz="1200">
                  <a:latin typeface="Roboto"/>
                  <a:ea typeface="Roboto"/>
                  <a:cs typeface="Roboto"/>
                  <a:sym typeface="Roboto"/>
                </a:endParaRPr>
              </a:p>
            </p:txBody>
          </p:sp>
        </p:grpSp>
        <p:sp>
          <p:nvSpPr>
            <p:cNvPr id="2274" name="Google Shape;2274;p20"/>
            <p:cNvSpPr txBox="1"/>
            <p:nvPr/>
          </p:nvSpPr>
          <p:spPr>
            <a:xfrm>
              <a:off x="2469075" y="3138050"/>
              <a:ext cx="1857000" cy="681300"/>
            </a:xfrm>
            <a:prstGeom prst="rect">
              <a:avLst/>
            </a:prstGeom>
            <a:solidFill>
              <a:srgbClr val="3C78D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solidFill>
                    <a:srgbClr val="FFFFFF"/>
                  </a:solidFill>
                </a:rPr>
                <a:t>Would sentinel lymph node biopsy</a:t>
              </a:r>
              <a:endParaRPr sz="1200">
                <a:solidFill>
                  <a:srgbClr val="FFFFFF"/>
                </a:solidFill>
              </a:endParaRPr>
            </a:p>
          </p:txBody>
        </p:sp>
      </p:grpSp>
      <p:grpSp>
        <p:nvGrpSpPr>
          <p:cNvPr id="2275" name="Google Shape;2275;p20"/>
          <p:cNvGrpSpPr/>
          <p:nvPr/>
        </p:nvGrpSpPr>
        <p:grpSpPr>
          <a:xfrm>
            <a:off x="4329974" y="1189775"/>
            <a:ext cx="2541300" cy="2629575"/>
            <a:chOff x="4329974" y="1189775"/>
            <a:chExt cx="2541300" cy="2629575"/>
          </a:xfrm>
        </p:grpSpPr>
        <p:grpSp>
          <p:nvGrpSpPr>
            <p:cNvPr id="2276" name="Google Shape;2276;p20"/>
            <p:cNvGrpSpPr/>
            <p:nvPr/>
          </p:nvGrpSpPr>
          <p:grpSpPr>
            <a:xfrm>
              <a:off x="4329974" y="1189775"/>
              <a:ext cx="2541300" cy="1836350"/>
              <a:chOff x="4329974" y="1189775"/>
              <a:chExt cx="2541300" cy="1836350"/>
            </a:xfrm>
          </p:grpSpPr>
          <p:sp>
            <p:nvSpPr>
              <p:cNvPr id="2277" name="Google Shape;2277;p20"/>
              <p:cNvSpPr/>
              <p:nvPr/>
            </p:nvSpPr>
            <p:spPr>
              <a:xfrm>
                <a:off x="4329974" y="1189775"/>
                <a:ext cx="2541300" cy="669000"/>
              </a:xfrm>
              <a:prstGeom prst="chevron">
                <a:avLst>
                  <a:gd fmla="val 50000" name="adj"/>
                </a:avLst>
              </a:prstGeom>
              <a:solidFill>
                <a:srgbClr val="6D9EE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latin typeface="Roboto"/>
                    <a:ea typeface="Roboto"/>
                    <a:cs typeface="Roboto"/>
                    <a:sym typeface="Roboto"/>
                  </a:rPr>
                  <a:t>Comparison</a:t>
                </a:r>
                <a:endParaRPr b="1">
                  <a:latin typeface="Roboto"/>
                  <a:ea typeface="Roboto"/>
                  <a:cs typeface="Roboto"/>
                  <a:sym typeface="Roboto"/>
                </a:endParaRPr>
              </a:p>
            </p:txBody>
          </p:sp>
          <p:sp>
            <p:nvSpPr>
              <p:cNvPr id="2278" name="Google Shape;2278;p20"/>
              <p:cNvSpPr txBox="1"/>
              <p:nvPr/>
            </p:nvSpPr>
            <p:spPr>
              <a:xfrm>
                <a:off x="4613550" y="2057125"/>
                <a:ext cx="1905000" cy="96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200">
                    <a:latin typeface="Roboto"/>
                    <a:ea typeface="Roboto"/>
                    <a:cs typeface="Roboto"/>
                    <a:sym typeface="Roboto"/>
                  </a:rPr>
                  <a:t>Specific description of main comparator intervention (if applicable)</a:t>
                </a:r>
                <a:endParaRPr sz="1200">
                  <a:latin typeface="Roboto"/>
                  <a:ea typeface="Roboto"/>
                  <a:cs typeface="Roboto"/>
                  <a:sym typeface="Roboto"/>
                </a:endParaRPr>
              </a:p>
            </p:txBody>
          </p:sp>
        </p:grpSp>
        <p:sp>
          <p:nvSpPr>
            <p:cNvPr id="2279" name="Google Shape;2279;p20"/>
            <p:cNvSpPr txBox="1"/>
            <p:nvPr/>
          </p:nvSpPr>
          <p:spPr>
            <a:xfrm>
              <a:off x="4581400" y="3138050"/>
              <a:ext cx="1857000" cy="681300"/>
            </a:xfrm>
            <a:prstGeom prst="rect">
              <a:avLst/>
            </a:prstGeom>
            <a:solidFill>
              <a:srgbClr val="6D9EEB"/>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t>As compared to standard pelvic dissection</a:t>
              </a:r>
              <a:endParaRPr sz="1200"/>
            </a:p>
          </p:txBody>
        </p:sp>
      </p:grpSp>
      <p:grpSp>
        <p:nvGrpSpPr>
          <p:cNvPr id="2280" name="Google Shape;2280;p20"/>
          <p:cNvGrpSpPr/>
          <p:nvPr/>
        </p:nvGrpSpPr>
        <p:grpSpPr>
          <a:xfrm>
            <a:off x="6396739" y="1189775"/>
            <a:ext cx="2541300" cy="2629575"/>
            <a:chOff x="6396739" y="1189775"/>
            <a:chExt cx="2541300" cy="2629575"/>
          </a:xfrm>
        </p:grpSpPr>
        <p:grpSp>
          <p:nvGrpSpPr>
            <p:cNvPr id="2281" name="Google Shape;2281;p20"/>
            <p:cNvGrpSpPr/>
            <p:nvPr/>
          </p:nvGrpSpPr>
          <p:grpSpPr>
            <a:xfrm>
              <a:off x="6396739" y="1189775"/>
              <a:ext cx="2541300" cy="1482050"/>
              <a:chOff x="6396739" y="1189775"/>
              <a:chExt cx="2541300" cy="1482050"/>
            </a:xfrm>
          </p:grpSpPr>
          <p:sp>
            <p:nvSpPr>
              <p:cNvPr id="2282" name="Google Shape;2282;p20"/>
              <p:cNvSpPr/>
              <p:nvPr/>
            </p:nvSpPr>
            <p:spPr>
              <a:xfrm>
                <a:off x="6396739" y="1189775"/>
                <a:ext cx="2541300" cy="669000"/>
              </a:xfrm>
              <a:prstGeom prst="chevron">
                <a:avLst>
                  <a:gd fmla="val 50000" name="adj"/>
                </a:avLst>
              </a:prstGeom>
              <a:solidFill>
                <a:srgbClr val="A4C2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latin typeface="Roboto"/>
                    <a:ea typeface="Roboto"/>
                    <a:cs typeface="Roboto"/>
                    <a:sym typeface="Roboto"/>
                  </a:rPr>
                  <a:t>Outcome(s)</a:t>
                </a:r>
                <a:endParaRPr b="1">
                  <a:latin typeface="Roboto"/>
                  <a:ea typeface="Roboto"/>
                  <a:cs typeface="Roboto"/>
                  <a:sym typeface="Roboto"/>
                </a:endParaRPr>
              </a:p>
            </p:txBody>
          </p:sp>
          <p:sp>
            <p:nvSpPr>
              <p:cNvPr id="2283" name="Google Shape;2283;p20"/>
              <p:cNvSpPr txBox="1"/>
              <p:nvPr/>
            </p:nvSpPr>
            <p:spPr>
              <a:xfrm>
                <a:off x="6714900" y="2057125"/>
                <a:ext cx="1905000" cy="614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1200">
                    <a:latin typeface="Roboto"/>
                    <a:ea typeface="Roboto"/>
                    <a:cs typeface="Roboto"/>
                    <a:sym typeface="Roboto"/>
                  </a:rPr>
                  <a:t>What can be accomplished ?</a:t>
                </a:r>
                <a:endParaRPr sz="1200">
                  <a:latin typeface="Roboto"/>
                  <a:ea typeface="Roboto"/>
                  <a:cs typeface="Roboto"/>
                  <a:sym typeface="Roboto"/>
                </a:endParaRPr>
              </a:p>
            </p:txBody>
          </p:sp>
        </p:grpSp>
        <p:sp>
          <p:nvSpPr>
            <p:cNvPr id="2284" name="Google Shape;2284;p20"/>
            <p:cNvSpPr txBox="1"/>
            <p:nvPr/>
          </p:nvSpPr>
          <p:spPr>
            <a:xfrm>
              <a:off x="6755075" y="3138050"/>
              <a:ext cx="1857000" cy="681300"/>
            </a:xfrm>
            <a:prstGeom prst="rect">
              <a:avLst/>
            </a:prstGeom>
            <a:solidFill>
              <a:srgbClr val="A4C2F4"/>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t>Lead to lower morbidity?</a:t>
              </a:r>
              <a:endParaRPr sz="1200"/>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5"/>
                                        </p:tgtEl>
                                        <p:attrNameLst>
                                          <p:attrName>style.visibility</p:attrName>
                                        </p:attrNameLst>
                                      </p:cBhvr>
                                      <p:to>
                                        <p:strVal val="visible"/>
                                      </p:to>
                                    </p:set>
                                    <p:animEffect filter="fade" transition="in">
                                      <p:cBhvr>
                                        <p:cTn dur="1000"/>
                                        <p:tgtEl>
                                          <p:spTgt spid="22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0"/>
                                        </p:tgtEl>
                                        <p:attrNameLst>
                                          <p:attrName>style.visibility</p:attrName>
                                        </p:attrNameLst>
                                      </p:cBhvr>
                                      <p:to>
                                        <p:strVal val="visible"/>
                                      </p:to>
                                    </p:set>
                                    <p:animEffect filter="fade" transition="in">
                                      <p:cBhvr>
                                        <p:cTn dur="1000"/>
                                        <p:tgtEl>
                                          <p:spTgt spid="22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5"/>
                                        </p:tgtEl>
                                        <p:attrNameLst>
                                          <p:attrName>style.visibility</p:attrName>
                                        </p:attrNameLst>
                                      </p:cBhvr>
                                      <p:to>
                                        <p:strVal val="visible"/>
                                      </p:to>
                                    </p:set>
                                    <p:animEffect filter="fade" transition="in">
                                      <p:cBhvr>
                                        <p:cTn dur="1000"/>
                                        <p:tgtEl>
                                          <p:spTgt spid="22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0"/>
                                        </p:tgtEl>
                                        <p:attrNameLst>
                                          <p:attrName>style.visibility</p:attrName>
                                        </p:attrNameLst>
                                      </p:cBhvr>
                                      <p:to>
                                        <p:strVal val="visible"/>
                                      </p:to>
                                    </p:set>
                                    <p:animEffect filter="fade" transition="in">
                                      <p:cBhvr>
                                        <p:cTn dur="1000"/>
                                        <p:tgtEl>
                                          <p:spTgt spid="22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8" name="Shape 2288"/>
        <p:cNvGrpSpPr/>
        <p:nvPr/>
      </p:nvGrpSpPr>
      <p:grpSpPr>
        <a:xfrm>
          <a:off x="0" y="0"/>
          <a:ext cx="0" cy="0"/>
          <a:chOff x="0" y="0"/>
          <a:chExt cx="0" cy="0"/>
        </a:xfrm>
      </p:grpSpPr>
      <p:sp>
        <p:nvSpPr>
          <p:cNvPr id="2289" name="Google Shape;2289;p21"/>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Is the article worth reading ?</a:t>
            </a:r>
            <a:endParaRPr/>
          </a:p>
        </p:txBody>
      </p:sp>
      <p:graphicFrame>
        <p:nvGraphicFramePr>
          <p:cNvPr id="2290" name="Google Shape;2290;p21"/>
          <p:cNvGraphicFramePr/>
          <p:nvPr/>
        </p:nvGraphicFramePr>
        <p:xfrm>
          <a:off x="316050" y="1025275"/>
          <a:ext cx="3000000" cy="3000000"/>
        </p:xfrm>
        <a:graphic>
          <a:graphicData uri="http://schemas.openxmlformats.org/drawingml/2006/table">
            <a:tbl>
              <a:tblPr>
                <a:noFill/>
                <a:tableStyleId>{892B8F21-7FFB-4B50-B13B-4D1F7AAE82C8}</a:tableStyleId>
              </a:tblPr>
              <a:tblGrid>
                <a:gridCol w="1382450"/>
                <a:gridCol w="7118375"/>
              </a:tblGrid>
              <a:tr h="381000">
                <a:tc>
                  <a:txBody>
                    <a:bodyPr/>
                    <a:lstStyle/>
                    <a:p>
                      <a:pPr indent="0" lvl="0" marL="0" rtl="0" algn="l">
                        <a:spcBef>
                          <a:spcPts val="0"/>
                        </a:spcBef>
                        <a:spcAft>
                          <a:spcPts val="0"/>
                        </a:spcAft>
                        <a:buNone/>
                      </a:pPr>
                      <a:r>
                        <a:rPr b="1" lang="en-GB">
                          <a:solidFill>
                            <a:srgbClr val="FFFFFF"/>
                          </a:solidFill>
                        </a:rPr>
                        <a:t>Study type</a:t>
                      </a:r>
                      <a:endParaRPr b="1">
                        <a:solidFill>
                          <a:srgbClr val="FFFFFF"/>
                        </a:solidFill>
                      </a:endParaRPr>
                    </a:p>
                  </a:txBody>
                  <a:tcPr marT="91425" marB="91425" marR="91425" marL="91425">
                    <a:solidFill>
                      <a:srgbClr val="3C78D8"/>
                    </a:solidFill>
                  </a:tcPr>
                </a:tc>
                <a:tc>
                  <a:txBody>
                    <a:bodyPr/>
                    <a:lstStyle/>
                    <a:p>
                      <a:pPr indent="0" lvl="0" marL="0" rtl="0" algn="l">
                        <a:spcBef>
                          <a:spcPts val="0"/>
                        </a:spcBef>
                        <a:spcAft>
                          <a:spcPts val="0"/>
                        </a:spcAft>
                        <a:buNone/>
                      </a:pPr>
                      <a:r>
                        <a:rPr b="1" lang="en-GB">
                          <a:solidFill>
                            <a:srgbClr val="FFFFFF"/>
                          </a:solidFill>
                        </a:rPr>
                        <a:t>Characteristics</a:t>
                      </a:r>
                      <a:endParaRPr b="1">
                        <a:solidFill>
                          <a:srgbClr val="FFFFFF"/>
                        </a:solidFill>
                      </a:endParaRPr>
                    </a:p>
                  </a:txBody>
                  <a:tcPr marT="91425" marB="91425" marR="91425" marL="91425">
                    <a:solidFill>
                      <a:srgbClr val="3C78D8"/>
                    </a:solidFill>
                  </a:tcPr>
                </a:tc>
              </a:tr>
              <a:tr h="381000">
                <a:tc>
                  <a:txBody>
                    <a:bodyPr/>
                    <a:lstStyle/>
                    <a:p>
                      <a:pPr indent="0" lvl="0" marL="0" rtl="0" algn="l">
                        <a:spcBef>
                          <a:spcPts val="0"/>
                        </a:spcBef>
                        <a:spcAft>
                          <a:spcPts val="0"/>
                        </a:spcAft>
                        <a:buNone/>
                      </a:pPr>
                      <a:r>
                        <a:rPr lang="en-GB"/>
                        <a:t>Therapy</a:t>
                      </a:r>
                      <a:endParaRPr/>
                    </a:p>
                  </a:txBody>
                  <a:tcPr marT="91425" marB="91425" marR="91425" marL="91425"/>
                </a:tc>
                <a:tc>
                  <a:txBody>
                    <a:bodyPr/>
                    <a:lstStyle/>
                    <a:p>
                      <a:pPr indent="0" lvl="0" marL="0" rtl="0" algn="l">
                        <a:spcBef>
                          <a:spcPts val="0"/>
                        </a:spcBef>
                        <a:spcAft>
                          <a:spcPts val="0"/>
                        </a:spcAft>
                        <a:buNone/>
                      </a:pPr>
                      <a:r>
                        <a:rPr lang="en-GB"/>
                        <a:t>Was the assignment to intervention randomized</a:t>
                      </a:r>
                      <a:endParaRPr/>
                    </a:p>
                    <a:p>
                      <a:pPr indent="0" lvl="0" marL="0" rtl="0" algn="l">
                        <a:spcBef>
                          <a:spcPts val="0"/>
                        </a:spcBef>
                        <a:spcAft>
                          <a:spcPts val="0"/>
                        </a:spcAft>
                        <a:buNone/>
                      </a:pPr>
                      <a:r>
                        <a:rPr lang="en-GB"/>
                        <a:t>Were all patients who entered the trial accounted for and analyzed</a:t>
                      </a:r>
                      <a:endParaRPr/>
                    </a:p>
                  </a:txBody>
                  <a:tcPr marT="91425" marB="91425" marR="91425" marL="91425"/>
                </a:tc>
              </a:tr>
              <a:tr h="381000">
                <a:tc>
                  <a:txBody>
                    <a:bodyPr/>
                    <a:lstStyle/>
                    <a:p>
                      <a:pPr indent="0" lvl="0" marL="0" rtl="0" algn="l">
                        <a:spcBef>
                          <a:spcPts val="0"/>
                        </a:spcBef>
                        <a:spcAft>
                          <a:spcPts val="0"/>
                        </a:spcAft>
                        <a:buNone/>
                      </a:pPr>
                      <a:r>
                        <a:rPr lang="en-GB"/>
                        <a:t>Diagnosis</a:t>
                      </a:r>
                      <a:endParaRPr/>
                    </a:p>
                  </a:txBody>
                  <a:tcPr marT="91425" marB="91425" marR="91425" marL="91425"/>
                </a:tc>
                <a:tc>
                  <a:txBody>
                    <a:bodyPr/>
                    <a:lstStyle/>
                    <a:p>
                      <a:pPr indent="0" lvl="0" marL="0" rtl="0" algn="l">
                        <a:spcBef>
                          <a:spcPts val="0"/>
                        </a:spcBef>
                        <a:spcAft>
                          <a:spcPts val="0"/>
                        </a:spcAft>
                        <a:buNone/>
                      </a:pPr>
                      <a:r>
                        <a:rPr lang="en-GB"/>
                        <a:t>Was there an independant blind </a:t>
                      </a:r>
                      <a:r>
                        <a:rPr lang="en-GB"/>
                        <a:t>comparison</a:t>
                      </a:r>
                      <a:r>
                        <a:rPr lang="en-GB"/>
                        <a:t> with reference standard</a:t>
                      </a:r>
                      <a:endParaRPr/>
                    </a:p>
                    <a:p>
                      <a:pPr indent="0" lvl="0" marL="0" rtl="0" algn="l">
                        <a:spcBef>
                          <a:spcPts val="0"/>
                        </a:spcBef>
                        <a:spcAft>
                          <a:spcPts val="0"/>
                        </a:spcAft>
                        <a:buNone/>
                      </a:pPr>
                      <a:r>
                        <a:rPr lang="en-GB"/>
                        <a:t>Was the sample representative of the patient population in whom the diagnostic test will be applied in practice</a:t>
                      </a:r>
                      <a:endParaRPr/>
                    </a:p>
                  </a:txBody>
                  <a:tcPr marT="91425" marB="91425" marR="91425" marL="91425"/>
                </a:tc>
              </a:tr>
              <a:tr h="381000">
                <a:tc>
                  <a:txBody>
                    <a:bodyPr/>
                    <a:lstStyle/>
                    <a:p>
                      <a:pPr indent="0" lvl="0" marL="0" rtl="0" algn="l">
                        <a:spcBef>
                          <a:spcPts val="0"/>
                        </a:spcBef>
                        <a:spcAft>
                          <a:spcPts val="0"/>
                        </a:spcAft>
                        <a:buNone/>
                      </a:pPr>
                      <a:r>
                        <a:rPr lang="en-GB"/>
                        <a:t>Harm</a:t>
                      </a:r>
                      <a:endParaRPr/>
                    </a:p>
                  </a:txBody>
                  <a:tcPr marT="91425" marB="91425" marR="91425" marL="91425"/>
                </a:tc>
                <a:tc>
                  <a:txBody>
                    <a:bodyPr/>
                    <a:lstStyle/>
                    <a:p>
                      <a:pPr indent="0" lvl="0" marL="0" rtl="0" algn="l">
                        <a:spcBef>
                          <a:spcPts val="0"/>
                        </a:spcBef>
                        <a:spcAft>
                          <a:spcPts val="0"/>
                        </a:spcAft>
                        <a:buNone/>
                      </a:pPr>
                      <a:r>
                        <a:rPr lang="en-GB"/>
                        <a:t>Were there clearly defined comparator groups </a:t>
                      </a:r>
                      <a:endParaRPr/>
                    </a:p>
                    <a:p>
                      <a:pPr indent="0" lvl="0" marL="0" rtl="0" algn="l">
                        <a:spcBef>
                          <a:spcPts val="0"/>
                        </a:spcBef>
                        <a:spcAft>
                          <a:spcPts val="0"/>
                        </a:spcAft>
                        <a:buNone/>
                      </a:pPr>
                      <a:r>
                        <a:rPr lang="en-GB"/>
                        <a:t>Were exposures and outcomes measured in the same manner</a:t>
                      </a:r>
                      <a:endParaRPr/>
                    </a:p>
                  </a:txBody>
                  <a:tcPr marT="91425" marB="91425" marR="91425" marL="91425"/>
                </a:tc>
              </a:tr>
              <a:tr h="381000">
                <a:tc>
                  <a:txBody>
                    <a:bodyPr/>
                    <a:lstStyle/>
                    <a:p>
                      <a:pPr indent="0" lvl="0" marL="0" rtl="0" algn="l">
                        <a:spcBef>
                          <a:spcPts val="0"/>
                        </a:spcBef>
                        <a:spcAft>
                          <a:spcPts val="0"/>
                        </a:spcAft>
                        <a:buNone/>
                      </a:pPr>
                      <a:r>
                        <a:rPr lang="en-GB"/>
                        <a:t>Prognosis</a:t>
                      </a:r>
                      <a:endParaRPr/>
                    </a:p>
                  </a:txBody>
                  <a:tcPr marT="91425" marB="91425" marR="91425" marL="91425"/>
                </a:tc>
                <a:tc>
                  <a:txBody>
                    <a:bodyPr/>
                    <a:lstStyle/>
                    <a:p>
                      <a:pPr indent="0" lvl="0" marL="0" rtl="0" algn="l">
                        <a:spcBef>
                          <a:spcPts val="0"/>
                        </a:spcBef>
                        <a:spcAft>
                          <a:spcPts val="0"/>
                        </a:spcAft>
                        <a:buNone/>
                      </a:pPr>
                      <a:r>
                        <a:rPr lang="en-GB"/>
                        <a:t>Was there a representative patient sample</a:t>
                      </a:r>
                      <a:endParaRPr/>
                    </a:p>
                    <a:p>
                      <a:pPr indent="0" lvl="0" marL="0" rtl="0" algn="l">
                        <a:spcBef>
                          <a:spcPts val="0"/>
                        </a:spcBef>
                        <a:spcAft>
                          <a:spcPts val="0"/>
                        </a:spcAft>
                        <a:buNone/>
                      </a:pPr>
                      <a:r>
                        <a:rPr lang="en-GB"/>
                        <a:t>Was the </a:t>
                      </a:r>
                      <a:r>
                        <a:rPr lang="en-GB"/>
                        <a:t>follow up</a:t>
                      </a:r>
                      <a:r>
                        <a:rPr lang="en-GB"/>
                        <a:t> long and complete</a:t>
                      </a:r>
                      <a:endParaRPr/>
                    </a:p>
                  </a:txBody>
                  <a:tcPr marT="91425" marB="91425" marR="91425" marL="91425"/>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4" name="Shape 2294"/>
        <p:cNvGrpSpPr/>
        <p:nvPr/>
      </p:nvGrpSpPr>
      <p:grpSpPr>
        <a:xfrm>
          <a:off x="0" y="0"/>
          <a:ext cx="0" cy="0"/>
          <a:chOff x="0" y="0"/>
          <a:chExt cx="0" cy="0"/>
        </a:xfrm>
      </p:grpSpPr>
      <p:sp>
        <p:nvSpPr>
          <p:cNvPr id="2295" name="Google Shape;2295;p22"/>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Assessing an RCT</a:t>
            </a:r>
            <a:endParaRPr/>
          </a:p>
        </p:txBody>
      </p:sp>
      <p:sp>
        <p:nvSpPr>
          <p:cNvPr id="2296" name="Google Shape;2296;p22"/>
          <p:cNvSpPr txBox="1"/>
          <p:nvPr>
            <p:ph idx="1" type="body"/>
          </p:nvPr>
        </p:nvSpPr>
        <p:spPr>
          <a:xfrm>
            <a:off x="311700" y="881750"/>
            <a:ext cx="8520600" cy="4097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lang="en-GB"/>
              <a:t>Validity:</a:t>
            </a:r>
            <a:endParaRPr/>
          </a:p>
          <a:p>
            <a:pPr indent="-311150" lvl="1" marL="914400" rtl="0" algn="l">
              <a:spcBef>
                <a:spcPts val="0"/>
              </a:spcBef>
              <a:spcAft>
                <a:spcPts val="0"/>
              </a:spcAft>
              <a:buSzPts val="1300"/>
              <a:buAutoNum type="alphaLcPeriod"/>
            </a:pPr>
            <a:r>
              <a:rPr lang="en-GB"/>
              <a:t>Was the assignment to the interventions truly random</a:t>
            </a:r>
            <a:endParaRPr/>
          </a:p>
          <a:p>
            <a:pPr indent="-311150" lvl="1" marL="914400" rtl="0" algn="l">
              <a:spcBef>
                <a:spcPts val="0"/>
              </a:spcBef>
              <a:spcAft>
                <a:spcPts val="0"/>
              </a:spcAft>
              <a:buSzPts val="1300"/>
              <a:buAutoNum type="alphaLcPeriod"/>
            </a:pPr>
            <a:r>
              <a:rPr lang="en-GB"/>
              <a:t>Were all patients who entered the trial accounted for:</a:t>
            </a:r>
            <a:endParaRPr/>
          </a:p>
          <a:p>
            <a:pPr indent="-311150" lvl="2" marL="1371600" rtl="0" algn="l">
              <a:spcBef>
                <a:spcPts val="0"/>
              </a:spcBef>
              <a:spcAft>
                <a:spcPts val="0"/>
              </a:spcAft>
              <a:buSzPts val="1300"/>
              <a:buAutoNum type="romanLcPeriod"/>
            </a:pPr>
            <a:r>
              <a:rPr lang="en-GB"/>
              <a:t>Was the </a:t>
            </a:r>
            <a:r>
              <a:rPr lang="en-GB"/>
              <a:t>follow up</a:t>
            </a:r>
            <a:r>
              <a:rPr lang="en-GB"/>
              <a:t> complete</a:t>
            </a:r>
            <a:endParaRPr/>
          </a:p>
          <a:p>
            <a:pPr indent="-311150" lvl="2" marL="1371600" rtl="0" algn="l">
              <a:spcBef>
                <a:spcPts val="0"/>
              </a:spcBef>
              <a:spcAft>
                <a:spcPts val="0"/>
              </a:spcAft>
              <a:buSzPts val="1300"/>
              <a:buAutoNum type="romanLcPeriod"/>
            </a:pPr>
            <a:r>
              <a:rPr lang="en-GB"/>
              <a:t>Were patients analyzed in the groups they were randomized (ITT)</a:t>
            </a:r>
            <a:endParaRPr/>
          </a:p>
          <a:p>
            <a:pPr indent="-311150" lvl="1" marL="914400" rtl="0" algn="l">
              <a:spcBef>
                <a:spcPts val="0"/>
              </a:spcBef>
              <a:spcAft>
                <a:spcPts val="0"/>
              </a:spcAft>
              <a:buSzPts val="1300"/>
              <a:buAutoNum type="alphaLcPeriod"/>
            </a:pPr>
            <a:r>
              <a:rPr lang="en-GB"/>
              <a:t>Were the patients, clinicians and study personnel blinded to the treatment allocation. </a:t>
            </a:r>
            <a:endParaRPr/>
          </a:p>
          <a:p>
            <a:pPr indent="-311150" lvl="1" marL="914400" rtl="0" algn="l">
              <a:spcBef>
                <a:spcPts val="0"/>
              </a:spcBef>
              <a:spcAft>
                <a:spcPts val="0"/>
              </a:spcAft>
              <a:buSzPts val="1300"/>
              <a:buAutoNum type="alphaLcPeriod"/>
            </a:pPr>
            <a:r>
              <a:rPr lang="en-GB"/>
              <a:t>Were the groups </a:t>
            </a:r>
            <a:r>
              <a:rPr lang="en-GB"/>
              <a:t>similar</a:t>
            </a:r>
            <a:r>
              <a:rPr lang="en-GB"/>
              <a:t> at the start of the treatment. </a:t>
            </a:r>
            <a:endParaRPr/>
          </a:p>
          <a:p>
            <a:pPr indent="-311150" lvl="1" marL="914400" rtl="0" algn="l">
              <a:spcBef>
                <a:spcPts val="0"/>
              </a:spcBef>
              <a:spcAft>
                <a:spcPts val="0"/>
              </a:spcAft>
              <a:buSzPts val="1300"/>
              <a:buAutoNum type="alphaLcPeriod"/>
            </a:pPr>
            <a:r>
              <a:rPr lang="en-GB"/>
              <a:t>Aside from experimental therapy were the groups treated equally. </a:t>
            </a:r>
            <a:endParaRPr/>
          </a:p>
          <a:p>
            <a:pPr indent="-330200" lvl="0" marL="457200" rtl="0" algn="l">
              <a:spcBef>
                <a:spcPts val="0"/>
              </a:spcBef>
              <a:spcAft>
                <a:spcPts val="0"/>
              </a:spcAft>
              <a:buClr>
                <a:schemeClr val="dk1"/>
              </a:buClr>
              <a:buSzPts val="1600"/>
              <a:buAutoNum type="arabicPeriod"/>
            </a:pPr>
            <a:r>
              <a:rPr lang="en-GB">
                <a:solidFill>
                  <a:schemeClr val="dk1"/>
                </a:solidFill>
              </a:rPr>
              <a:t>Results:</a:t>
            </a:r>
            <a:endParaRPr>
              <a:solidFill>
                <a:schemeClr val="dk1"/>
              </a:solidFill>
            </a:endParaRPr>
          </a:p>
          <a:p>
            <a:pPr indent="-311150" lvl="1" marL="914400" rtl="0" algn="l">
              <a:spcBef>
                <a:spcPts val="0"/>
              </a:spcBef>
              <a:spcAft>
                <a:spcPts val="0"/>
              </a:spcAft>
              <a:buClr>
                <a:schemeClr val="dk1"/>
              </a:buClr>
              <a:buSzPts val="1300"/>
              <a:buAutoNum type="alphaLcPeriod"/>
            </a:pPr>
            <a:r>
              <a:rPr lang="en-GB">
                <a:solidFill>
                  <a:schemeClr val="dk1"/>
                </a:solidFill>
              </a:rPr>
              <a:t>How large was the treatment effect</a:t>
            </a:r>
            <a:endParaRPr>
              <a:solidFill>
                <a:schemeClr val="dk1"/>
              </a:solidFill>
            </a:endParaRPr>
          </a:p>
          <a:p>
            <a:pPr indent="-311150" lvl="1" marL="914400" rtl="0" algn="l">
              <a:spcBef>
                <a:spcPts val="0"/>
              </a:spcBef>
              <a:spcAft>
                <a:spcPts val="0"/>
              </a:spcAft>
              <a:buClr>
                <a:schemeClr val="dk1"/>
              </a:buClr>
              <a:buSzPts val="1300"/>
              <a:buAutoNum type="alphaLcPeriod"/>
            </a:pPr>
            <a:r>
              <a:rPr lang="en-GB">
                <a:solidFill>
                  <a:schemeClr val="dk1"/>
                </a:solidFill>
              </a:rPr>
              <a:t>How precise was the estimate of the treatment effect</a:t>
            </a:r>
            <a:endParaRPr>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0" name="Shape 2300"/>
        <p:cNvGrpSpPr/>
        <p:nvPr/>
      </p:nvGrpSpPr>
      <p:grpSpPr>
        <a:xfrm>
          <a:off x="0" y="0"/>
          <a:ext cx="0" cy="0"/>
          <a:chOff x="0" y="0"/>
          <a:chExt cx="0" cy="0"/>
        </a:xfrm>
      </p:grpSpPr>
      <p:sp>
        <p:nvSpPr>
          <p:cNvPr id="2301" name="Google Shape;2301;p23"/>
          <p:cNvSpPr txBox="1"/>
          <p:nvPr>
            <p:ph type="title"/>
          </p:nvPr>
        </p:nvSpPr>
        <p:spPr>
          <a:xfrm>
            <a:off x="271800" y="180600"/>
            <a:ext cx="4316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GB"/>
              <a:t>Treatment effects</a:t>
            </a:r>
            <a:endParaRPr/>
          </a:p>
        </p:txBody>
      </p:sp>
      <p:sp>
        <p:nvSpPr>
          <p:cNvPr id="2302" name="Google Shape;2302;p23"/>
          <p:cNvSpPr txBox="1"/>
          <p:nvPr>
            <p:ph idx="1" type="body"/>
          </p:nvPr>
        </p:nvSpPr>
        <p:spPr>
          <a:xfrm>
            <a:off x="311700" y="1085150"/>
            <a:ext cx="4316100" cy="3925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GB"/>
              <a:t>The change in risk of an outcome following an intervention is usually an endpoint of interest. </a:t>
            </a:r>
            <a:endParaRPr/>
          </a:p>
          <a:p>
            <a:pPr indent="-304800" lvl="0" marL="457200" rtl="0" algn="l">
              <a:spcBef>
                <a:spcPts val="0"/>
              </a:spcBef>
              <a:spcAft>
                <a:spcPts val="0"/>
              </a:spcAft>
              <a:buSzPts val="1200"/>
              <a:buChar char="●"/>
            </a:pPr>
            <a:r>
              <a:rPr lang="en-GB"/>
              <a:t>The change in risk is expressed using some form of risk ratio:</a:t>
            </a:r>
            <a:endParaRPr/>
          </a:p>
          <a:p>
            <a:pPr indent="-304800" lvl="1" marL="914400" rtl="0" algn="l">
              <a:spcBef>
                <a:spcPts val="0"/>
              </a:spcBef>
              <a:spcAft>
                <a:spcPts val="0"/>
              </a:spcAft>
              <a:buSzPts val="1200"/>
              <a:buChar char="○"/>
            </a:pPr>
            <a:r>
              <a:rPr b="1" lang="en-GB"/>
              <a:t>Odds</a:t>
            </a:r>
            <a:r>
              <a:rPr b="1" lang="en-GB"/>
              <a:t> ratio</a:t>
            </a:r>
            <a:r>
              <a:rPr lang="en-GB"/>
              <a:t>: For binary outcomes from cohort / RCT</a:t>
            </a:r>
            <a:endParaRPr/>
          </a:p>
          <a:p>
            <a:pPr indent="-304800" lvl="1" marL="914400" rtl="0" algn="l">
              <a:spcBef>
                <a:spcPts val="0"/>
              </a:spcBef>
              <a:spcAft>
                <a:spcPts val="0"/>
              </a:spcAft>
              <a:buSzPts val="1200"/>
              <a:buChar char="○"/>
            </a:pPr>
            <a:r>
              <a:rPr b="1" lang="en-GB"/>
              <a:t>Hazard ratio</a:t>
            </a:r>
            <a:r>
              <a:rPr lang="en-GB"/>
              <a:t>: For time to event outcomes from cohort / RCT</a:t>
            </a:r>
            <a:endParaRPr/>
          </a:p>
          <a:p>
            <a:pPr indent="-304800" lvl="1" marL="914400" rtl="0" algn="l">
              <a:spcBef>
                <a:spcPts val="0"/>
              </a:spcBef>
              <a:spcAft>
                <a:spcPts val="0"/>
              </a:spcAft>
              <a:buSzPts val="1200"/>
              <a:buChar char="○"/>
            </a:pPr>
            <a:r>
              <a:rPr b="1" lang="en-GB"/>
              <a:t>Relative risk </a:t>
            </a:r>
            <a:r>
              <a:rPr lang="en-GB"/>
              <a:t>: For binary outcomes from case control studies </a:t>
            </a:r>
            <a:endParaRPr/>
          </a:p>
          <a:p>
            <a:pPr indent="-304800" lvl="0" marL="457200" rtl="0" algn="l">
              <a:spcBef>
                <a:spcPts val="0"/>
              </a:spcBef>
              <a:spcAft>
                <a:spcPts val="0"/>
              </a:spcAft>
              <a:buSzPts val="1200"/>
              <a:buChar char="●"/>
            </a:pPr>
            <a:r>
              <a:rPr lang="en-GB"/>
              <a:t>Risk reduction can be expressed as:</a:t>
            </a:r>
            <a:endParaRPr/>
          </a:p>
          <a:p>
            <a:pPr indent="-304800" lvl="1" marL="914400" rtl="0" algn="l">
              <a:spcBef>
                <a:spcPts val="0"/>
              </a:spcBef>
              <a:spcAft>
                <a:spcPts val="0"/>
              </a:spcAft>
              <a:buSzPts val="1200"/>
              <a:buChar char="○"/>
            </a:pPr>
            <a:r>
              <a:rPr lang="en-GB"/>
              <a:t>Absolute risk reduction: A - B</a:t>
            </a:r>
            <a:endParaRPr/>
          </a:p>
          <a:p>
            <a:pPr indent="-304800" lvl="1" marL="914400" rtl="0" algn="l">
              <a:spcBef>
                <a:spcPts val="0"/>
              </a:spcBef>
              <a:spcAft>
                <a:spcPts val="0"/>
              </a:spcAft>
              <a:buSzPts val="1200"/>
              <a:buChar char="○"/>
            </a:pPr>
            <a:r>
              <a:rPr lang="en-GB"/>
              <a:t>Relative risk: B/A</a:t>
            </a:r>
            <a:endParaRPr/>
          </a:p>
          <a:p>
            <a:pPr indent="-304800" lvl="1" marL="914400" rtl="0" algn="l">
              <a:spcBef>
                <a:spcPts val="0"/>
              </a:spcBef>
              <a:spcAft>
                <a:spcPts val="0"/>
              </a:spcAft>
              <a:buSzPts val="1200"/>
              <a:buChar char="○"/>
            </a:pPr>
            <a:r>
              <a:rPr lang="en-GB"/>
              <a:t>Relative risk reduction: 1- (B/A)</a:t>
            </a:r>
            <a:endParaRPr/>
          </a:p>
          <a:p>
            <a:pPr indent="-304800" lvl="0" marL="457200" rtl="0" algn="l">
              <a:spcBef>
                <a:spcPts val="0"/>
              </a:spcBef>
              <a:spcAft>
                <a:spcPts val="0"/>
              </a:spcAft>
              <a:buSzPts val="1200"/>
              <a:buChar char="●"/>
            </a:pPr>
            <a:r>
              <a:rPr lang="en-GB"/>
              <a:t>Clinically absolute risk reductions are more meaningful than relative risk reduction</a:t>
            </a:r>
            <a:endParaRPr/>
          </a:p>
          <a:p>
            <a:pPr indent="0" lvl="0" marL="0" rtl="0" algn="l">
              <a:spcBef>
                <a:spcPts val="0"/>
              </a:spcBef>
              <a:spcAft>
                <a:spcPts val="0"/>
              </a:spcAft>
              <a:buNone/>
            </a:pPr>
            <a:r>
              <a:t/>
            </a:r>
            <a:endParaRPr/>
          </a:p>
        </p:txBody>
      </p:sp>
      <p:pic>
        <p:nvPicPr>
          <p:cNvPr id="2303" name="Google Shape;2303;p23" title="Points scored"/>
          <p:cNvPicPr preferRelativeResize="0"/>
          <p:nvPr/>
        </p:nvPicPr>
        <p:blipFill>
          <a:blip r:embed="rId3">
            <a:alphaModFix/>
          </a:blip>
          <a:stretch>
            <a:fillRect/>
          </a:stretch>
        </p:blipFill>
        <p:spPr>
          <a:xfrm>
            <a:off x="4674625" y="1085150"/>
            <a:ext cx="4361451" cy="2696825"/>
          </a:xfrm>
          <a:prstGeom prst="rect">
            <a:avLst/>
          </a:prstGeom>
          <a:noFill/>
          <a:ln>
            <a:noFill/>
          </a:ln>
          <a:effectLst>
            <a:outerShdw blurRad="57150" rotWithShape="0" algn="bl" dir="5400000" dist="19050">
              <a:srgbClr val="000000">
                <a:alpha val="50000"/>
              </a:srgbClr>
            </a:outerShdw>
          </a:effectLst>
        </p:spPr>
      </p:pic>
      <p:sp>
        <p:nvSpPr>
          <p:cNvPr id="2304" name="Google Shape;2304;p23"/>
          <p:cNvSpPr txBox="1"/>
          <p:nvPr/>
        </p:nvSpPr>
        <p:spPr>
          <a:xfrm>
            <a:off x="4674625" y="3862075"/>
            <a:ext cx="4361400" cy="75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t>Plot showing the change in relative risk reduction for different control arm outcome rates. 3 different ARR scenarios are considered (5%, 10% and 15%). </a:t>
            </a:r>
            <a:endParaRPr sz="900"/>
          </a:p>
          <a:p>
            <a:pPr indent="0" lvl="0" marL="0" rtl="0" algn="l">
              <a:spcBef>
                <a:spcPts val="0"/>
              </a:spcBef>
              <a:spcAft>
                <a:spcPts val="0"/>
              </a:spcAft>
              <a:buNone/>
            </a:pPr>
            <a:r>
              <a:rPr lang="en-GB" sz="900"/>
              <a:t>Note as the baseline control rate reduces (event rate reduces) for a much higher relative risk reduction occurs for the same absolute risk reduction</a:t>
            </a:r>
            <a:endParaRPr sz="9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8" name="Shape 2308"/>
        <p:cNvGrpSpPr/>
        <p:nvPr/>
      </p:nvGrpSpPr>
      <p:grpSpPr>
        <a:xfrm>
          <a:off x="0" y="0"/>
          <a:ext cx="0" cy="0"/>
          <a:chOff x="0" y="0"/>
          <a:chExt cx="0" cy="0"/>
        </a:xfrm>
      </p:grpSpPr>
      <p:sp>
        <p:nvSpPr>
          <p:cNvPr id="2309" name="Google Shape;2309;p24"/>
          <p:cNvSpPr txBox="1"/>
          <p:nvPr>
            <p:ph type="title"/>
          </p:nvPr>
        </p:nvSpPr>
        <p:spPr>
          <a:xfrm>
            <a:off x="271800" y="180600"/>
            <a:ext cx="4316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GB"/>
              <a:t>NNT and NNH</a:t>
            </a:r>
            <a:endParaRPr/>
          </a:p>
        </p:txBody>
      </p:sp>
      <p:sp>
        <p:nvSpPr>
          <p:cNvPr id="2310" name="Google Shape;2310;p24"/>
          <p:cNvSpPr txBox="1"/>
          <p:nvPr>
            <p:ph idx="1" type="body"/>
          </p:nvPr>
        </p:nvSpPr>
        <p:spPr>
          <a:xfrm>
            <a:off x="311700" y="1085150"/>
            <a:ext cx="4316100" cy="3925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b="1" lang="en-GB"/>
              <a:t>NNT</a:t>
            </a:r>
            <a:r>
              <a:rPr lang="en-GB"/>
              <a:t> = Number needed to treat</a:t>
            </a:r>
            <a:endParaRPr/>
          </a:p>
          <a:p>
            <a:pPr indent="-304800" lvl="0" marL="457200" rtl="0" algn="l">
              <a:spcBef>
                <a:spcPts val="0"/>
              </a:spcBef>
              <a:spcAft>
                <a:spcPts val="0"/>
              </a:spcAft>
              <a:buSzPts val="1200"/>
              <a:buChar char="●"/>
            </a:pPr>
            <a:r>
              <a:rPr b="1" lang="en-GB"/>
              <a:t>NNH</a:t>
            </a:r>
            <a:r>
              <a:rPr lang="en-GB"/>
              <a:t> = Number needed to harm</a:t>
            </a:r>
            <a:endParaRPr/>
          </a:p>
          <a:p>
            <a:pPr indent="-304800" lvl="0" marL="457200" rtl="0" algn="l">
              <a:spcBef>
                <a:spcPts val="0"/>
              </a:spcBef>
              <a:spcAft>
                <a:spcPts val="0"/>
              </a:spcAft>
              <a:buSzPts val="1200"/>
              <a:buChar char="●"/>
            </a:pPr>
            <a:r>
              <a:rPr lang="en-GB"/>
              <a:t>Both are derived from the absolute risk reduction </a:t>
            </a:r>
            <a:endParaRPr/>
          </a:p>
          <a:p>
            <a:pPr indent="-304800" lvl="0" marL="457200" rtl="0" algn="l">
              <a:spcBef>
                <a:spcPts val="0"/>
              </a:spcBef>
              <a:spcAft>
                <a:spcPts val="0"/>
              </a:spcAft>
              <a:buSzPts val="1200"/>
              <a:buChar char="●"/>
            </a:pPr>
            <a:r>
              <a:rPr lang="en-GB"/>
              <a:t>It is the reciprocal of absolute risk reduction (or increase in case of NNH). </a:t>
            </a:r>
            <a:endParaRPr/>
          </a:p>
          <a:p>
            <a:pPr indent="-304800" lvl="0" marL="457200" rtl="0" algn="l">
              <a:spcBef>
                <a:spcPts val="0"/>
              </a:spcBef>
              <a:spcAft>
                <a:spcPts val="0"/>
              </a:spcAft>
              <a:buSzPts val="1200"/>
              <a:buChar char="●"/>
            </a:pPr>
            <a:r>
              <a:rPr lang="en-GB"/>
              <a:t>Provides a quantifiable number for relative risk reduction which can be used to aid decision making. </a:t>
            </a:r>
            <a:endParaRPr/>
          </a:p>
          <a:p>
            <a:pPr indent="-304800" lvl="0" marL="457200" rtl="0" algn="l">
              <a:spcBef>
                <a:spcPts val="0"/>
              </a:spcBef>
              <a:spcAft>
                <a:spcPts val="0"/>
              </a:spcAft>
              <a:buSzPts val="1200"/>
              <a:buChar char="●"/>
            </a:pPr>
            <a:r>
              <a:rPr lang="en-GB"/>
              <a:t>Rarer the event the greater the NNT for the same degree of relative risk.</a:t>
            </a:r>
            <a:endParaRPr/>
          </a:p>
        </p:txBody>
      </p:sp>
      <p:pic>
        <p:nvPicPr>
          <p:cNvPr id="2311" name="Google Shape;2311;p24" title="Points scored"/>
          <p:cNvPicPr preferRelativeResize="0"/>
          <p:nvPr/>
        </p:nvPicPr>
        <p:blipFill>
          <a:blip r:embed="rId3">
            <a:alphaModFix/>
          </a:blip>
          <a:stretch>
            <a:fillRect/>
          </a:stretch>
        </p:blipFill>
        <p:spPr>
          <a:xfrm>
            <a:off x="4682325" y="1144025"/>
            <a:ext cx="4371501" cy="27030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5" name="Shape 2315"/>
        <p:cNvGrpSpPr/>
        <p:nvPr/>
      </p:nvGrpSpPr>
      <p:grpSpPr>
        <a:xfrm>
          <a:off x="0" y="0"/>
          <a:ext cx="0" cy="0"/>
          <a:chOff x="0" y="0"/>
          <a:chExt cx="0" cy="0"/>
        </a:xfrm>
      </p:grpSpPr>
      <p:sp>
        <p:nvSpPr>
          <p:cNvPr id="2316" name="Google Shape;2316;p25"/>
          <p:cNvSpPr txBox="1"/>
          <p:nvPr>
            <p:ph type="title"/>
          </p:nvPr>
        </p:nvSpPr>
        <p:spPr>
          <a:xfrm>
            <a:off x="271800" y="180600"/>
            <a:ext cx="4316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GB"/>
              <a:t>Precision of estimate</a:t>
            </a:r>
            <a:endParaRPr/>
          </a:p>
        </p:txBody>
      </p:sp>
      <p:sp>
        <p:nvSpPr>
          <p:cNvPr id="2317" name="Google Shape;2317;p25"/>
          <p:cNvSpPr txBox="1"/>
          <p:nvPr>
            <p:ph idx="1" type="body"/>
          </p:nvPr>
        </p:nvSpPr>
        <p:spPr>
          <a:xfrm>
            <a:off x="311700" y="1085150"/>
            <a:ext cx="4316100" cy="3925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GB"/>
              <a:t>Precision of the estimate needs Confidence intervals</a:t>
            </a:r>
            <a:endParaRPr/>
          </a:p>
          <a:p>
            <a:pPr indent="-304800" lvl="0" marL="457200" rtl="0" algn="l">
              <a:spcBef>
                <a:spcPts val="0"/>
              </a:spcBef>
              <a:spcAft>
                <a:spcPts val="0"/>
              </a:spcAft>
              <a:buSzPts val="1200"/>
              <a:buChar char="●"/>
            </a:pPr>
            <a:r>
              <a:rPr lang="en-GB"/>
              <a:t>Confidence interval ≠ statistical significance</a:t>
            </a:r>
            <a:endParaRPr/>
          </a:p>
          <a:p>
            <a:pPr indent="-304800" lvl="0" marL="457200" rtl="0" algn="l">
              <a:spcBef>
                <a:spcPts val="0"/>
              </a:spcBef>
              <a:spcAft>
                <a:spcPts val="0"/>
              </a:spcAft>
              <a:buSzPts val="1200"/>
              <a:buChar char="●"/>
            </a:pPr>
            <a:r>
              <a:rPr lang="en-GB"/>
              <a:t>Typically indicates the range in which the relative risk reduction will be observed</a:t>
            </a:r>
            <a:endParaRPr/>
          </a:p>
          <a:p>
            <a:pPr indent="-304800" lvl="0" marL="457200" rtl="0" algn="l">
              <a:spcBef>
                <a:spcPts val="0"/>
              </a:spcBef>
              <a:spcAft>
                <a:spcPts val="0"/>
              </a:spcAft>
              <a:buSzPts val="1200"/>
              <a:buChar char="●"/>
            </a:pPr>
            <a:r>
              <a:rPr lang="en-GB"/>
              <a:t>Larger trials = narrow CIs</a:t>
            </a:r>
            <a:endParaRPr/>
          </a:p>
          <a:p>
            <a:pPr indent="-304800" lvl="0" marL="457200" rtl="0" algn="l">
              <a:spcBef>
                <a:spcPts val="0"/>
              </a:spcBef>
              <a:spcAft>
                <a:spcPts val="0"/>
              </a:spcAft>
              <a:buSzPts val="1200"/>
              <a:buChar char="●"/>
            </a:pPr>
            <a:r>
              <a:rPr lang="en-GB"/>
              <a:t>The bounds of the CI indicate if the effect is truly positive (or in the direction intended). </a:t>
            </a:r>
            <a:endParaRPr/>
          </a:p>
          <a:p>
            <a:pPr indent="-304800" lvl="0" marL="457200" rtl="0" algn="l">
              <a:spcBef>
                <a:spcPts val="0"/>
              </a:spcBef>
              <a:spcAft>
                <a:spcPts val="0"/>
              </a:spcAft>
              <a:buSzPts val="1200"/>
              <a:buChar char="●"/>
            </a:pPr>
            <a:r>
              <a:rPr lang="en-GB"/>
              <a:t>CI also can help you judge “clinical significance”</a:t>
            </a:r>
            <a:endParaRPr/>
          </a:p>
          <a:p>
            <a:pPr indent="-304800" lvl="1" marL="914400" rtl="0" algn="l">
              <a:spcBef>
                <a:spcPts val="0"/>
              </a:spcBef>
              <a:spcAft>
                <a:spcPts val="0"/>
              </a:spcAft>
              <a:buSzPts val="1200"/>
              <a:buChar char="○"/>
            </a:pPr>
            <a:r>
              <a:rPr lang="en-GB"/>
              <a:t>In positive trials take a look at the lower bound and decide if the lower bound of the estimate is still clinically relevant</a:t>
            </a:r>
            <a:endParaRPr/>
          </a:p>
          <a:p>
            <a:pPr indent="-304800" lvl="1" marL="914400" rtl="0" algn="l">
              <a:spcBef>
                <a:spcPts val="0"/>
              </a:spcBef>
              <a:spcAft>
                <a:spcPts val="0"/>
              </a:spcAft>
              <a:buSzPts val="1200"/>
              <a:buChar char="○"/>
            </a:pPr>
            <a:r>
              <a:rPr lang="en-GB"/>
              <a:t>In negative trials take a look at the upper bound and see if it is clinically relevant - the trial has failed to “exclude” a potentially important treatment effect</a:t>
            </a:r>
            <a:endParaRPr/>
          </a:p>
        </p:txBody>
      </p:sp>
      <p:pic>
        <p:nvPicPr>
          <p:cNvPr id="2318" name="Google Shape;2318;p25"/>
          <p:cNvPicPr preferRelativeResize="0"/>
          <p:nvPr/>
        </p:nvPicPr>
        <p:blipFill>
          <a:blip r:embed="rId3">
            <a:alphaModFix/>
          </a:blip>
          <a:stretch>
            <a:fillRect/>
          </a:stretch>
        </p:blipFill>
        <p:spPr>
          <a:xfrm>
            <a:off x="4794050" y="131625"/>
            <a:ext cx="4211400" cy="4188046"/>
          </a:xfrm>
          <a:prstGeom prst="rect">
            <a:avLst/>
          </a:prstGeom>
          <a:noFill/>
          <a:ln>
            <a:noFill/>
          </a:ln>
          <a:effectLst>
            <a:outerShdw blurRad="57150" rotWithShape="0" algn="bl" dir="5400000" dist="19050">
              <a:srgbClr val="000000">
                <a:alpha val="50000"/>
              </a:srgbClr>
            </a:outerShdw>
          </a:effectLst>
        </p:spPr>
      </p:pic>
      <p:sp>
        <p:nvSpPr>
          <p:cNvPr id="2319" name="Google Shape;2319;p25"/>
          <p:cNvSpPr txBox="1"/>
          <p:nvPr/>
        </p:nvSpPr>
        <p:spPr>
          <a:xfrm>
            <a:off x="4838900" y="4485850"/>
            <a:ext cx="4166400" cy="47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
              <a:t>du Prel J-B, Hommel G, Röhrig B, Blettner M. Confidence interval or p-value?: part 4 of a series on evaluation of scientific publications. Dtsch Arztebl Int. 2009 May;106(19):335–9.</a:t>
            </a:r>
            <a:endParaRPr sz="7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3" name="Shape 2323"/>
        <p:cNvGrpSpPr/>
        <p:nvPr/>
      </p:nvGrpSpPr>
      <p:grpSpPr>
        <a:xfrm>
          <a:off x="0" y="0"/>
          <a:ext cx="0" cy="0"/>
          <a:chOff x="0" y="0"/>
          <a:chExt cx="0" cy="0"/>
        </a:xfrm>
      </p:grpSpPr>
      <p:sp>
        <p:nvSpPr>
          <p:cNvPr id="2324" name="Google Shape;2324;p26"/>
          <p:cNvSpPr txBox="1"/>
          <p:nvPr>
            <p:ph type="title"/>
          </p:nvPr>
        </p:nvSpPr>
        <p:spPr>
          <a:xfrm>
            <a:off x="271800" y="180600"/>
            <a:ext cx="4316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GB"/>
              <a:t>What about p value</a:t>
            </a:r>
            <a:endParaRPr/>
          </a:p>
        </p:txBody>
      </p:sp>
      <p:sp>
        <p:nvSpPr>
          <p:cNvPr id="2325" name="Google Shape;2325;p26"/>
          <p:cNvSpPr txBox="1"/>
          <p:nvPr>
            <p:ph idx="1" type="body"/>
          </p:nvPr>
        </p:nvSpPr>
        <p:spPr>
          <a:xfrm>
            <a:off x="311700" y="1085150"/>
            <a:ext cx="4316100" cy="3925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GB"/>
              <a:t>Observed significance level for the test hypothesis</a:t>
            </a:r>
            <a:endParaRPr/>
          </a:p>
          <a:p>
            <a:pPr indent="-304800" lvl="0" marL="457200" rtl="0" algn="l">
              <a:spcBef>
                <a:spcPts val="0"/>
              </a:spcBef>
              <a:spcAft>
                <a:spcPts val="0"/>
              </a:spcAft>
              <a:buSzPts val="1200"/>
              <a:buChar char="●"/>
            </a:pPr>
            <a:r>
              <a:rPr lang="en-GB"/>
              <a:t>In essence tests if the data conforms to an assumed statistical model </a:t>
            </a:r>
            <a:endParaRPr/>
          </a:p>
          <a:p>
            <a:pPr indent="-304800" lvl="0" marL="457200" rtl="0" algn="l">
              <a:spcBef>
                <a:spcPts val="0"/>
              </a:spcBef>
              <a:spcAft>
                <a:spcPts val="0"/>
              </a:spcAft>
              <a:buSzPts val="1200"/>
              <a:buChar char="●"/>
            </a:pPr>
            <a:r>
              <a:rPr lang="en-GB"/>
              <a:t>A test of model assumptions + null hypothesis</a:t>
            </a:r>
            <a:endParaRPr/>
          </a:p>
          <a:p>
            <a:pPr indent="-304800" lvl="0" marL="457200" rtl="0" algn="l">
              <a:spcBef>
                <a:spcPts val="0"/>
              </a:spcBef>
              <a:spcAft>
                <a:spcPts val="0"/>
              </a:spcAft>
              <a:buSzPts val="1200"/>
              <a:buChar char="●"/>
            </a:pPr>
            <a:r>
              <a:rPr lang="en-GB"/>
              <a:t>P-value being small ≠ null hypothesis is FALSE</a:t>
            </a:r>
            <a:endParaRPr/>
          </a:p>
          <a:p>
            <a:pPr indent="-304800" lvl="0" marL="457200" rtl="0" algn="l">
              <a:spcBef>
                <a:spcPts val="0"/>
              </a:spcBef>
              <a:spcAft>
                <a:spcPts val="0"/>
              </a:spcAft>
              <a:buSzPts val="1200"/>
              <a:buChar char="●"/>
            </a:pPr>
            <a:r>
              <a:rPr lang="en-GB"/>
              <a:t>P-value does not tell us anything about effect size.</a:t>
            </a:r>
            <a:endParaRPr/>
          </a:p>
          <a:p>
            <a:pPr indent="-304800" lvl="0" marL="457200" rtl="0" algn="l">
              <a:spcBef>
                <a:spcPts val="0"/>
              </a:spcBef>
              <a:spcAft>
                <a:spcPts val="0"/>
              </a:spcAft>
              <a:buSzPts val="1200"/>
              <a:buChar char="●"/>
            </a:pPr>
            <a:r>
              <a:rPr lang="en-GB"/>
              <a:t>P-value does not tell us if the effect is important</a:t>
            </a:r>
            <a:endParaRPr/>
          </a:p>
        </p:txBody>
      </p:sp>
      <p:pic>
        <p:nvPicPr>
          <p:cNvPr id="2326" name="Google Shape;2326;p26"/>
          <p:cNvPicPr preferRelativeResize="0"/>
          <p:nvPr/>
        </p:nvPicPr>
        <p:blipFill>
          <a:blip r:embed="rId3">
            <a:alphaModFix/>
          </a:blip>
          <a:stretch>
            <a:fillRect/>
          </a:stretch>
        </p:blipFill>
        <p:spPr>
          <a:xfrm>
            <a:off x="4787125" y="1085150"/>
            <a:ext cx="4211401" cy="2865029"/>
          </a:xfrm>
          <a:prstGeom prst="rect">
            <a:avLst/>
          </a:prstGeom>
          <a:noFill/>
          <a:ln>
            <a:noFill/>
          </a:ln>
        </p:spPr>
      </p:pic>
      <p:sp>
        <p:nvSpPr>
          <p:cNvPr id="2327" name="Google Shape;2327;p26"/>
          <p:cNvSpPr txBox="1"/>
          <p:nvPr/>
        </p:nvSpPr>
        <p:spPr>
          <a:xfrm>
            <a:off x="4797375" y="4125875"/>
            <a:ext cx="4211400" cy="52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800"/>
              <a:t>Cartoon from: </a:t>
            </a:r>
            <a:r>
              <a:rPr lang="en-GB" sz="800" u="sng">
                <a:solidFill>
                  <a:schemeClr val="hlink"/>
                </a:solidFill>
                <a:hlinkClick r:id="rId4"/>
              </a:rPr>
              <a:t>https://thedailytexan.com/2016/04/08/american-statistical-association-releases-statement-questioning-p-values</a:t>
            </a:r>
            <a:r>
              <a:rPr lang="en-GB" sz="800"/>
              <a:t> </a:t>
            </a:r>
            <a:endParaRPr sz="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1" name="Shape 2331"/>
        <p:cNvGrpSpPr/>
        <p:nvPr/>
      </p:nvGrpSpPr>
      <p:grpSpPr>
        <a:xfrm>
          <a:off x="0" y="0"/>
          <a:ext cx="0" cy="0"/>
          <a:chOff x="0" y="0"/>
          <a:chExt cx="0" cy="0"/>
        </a:xfrm>
      </p:grpSpPr>
      <p:sp>
        <p:nvSpPr>
          <p:cNvPr id="2332" name="Google Shape;2332;p27"/>
          <p:cNvSpPr txBox="1"/>
          <p:nvPr>
            <p:ph type="title"/>
          </p:nvPr>
        </p:nvSpPr>
        <p:spPr>
          <a:xfrm>
            <a:off x="271800" y="180600"/>
            <a:ext cx="4316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GB"/>
              <a:t>Assessing Subgroup Analyses</a:t>
            </a:r>
            <a:endParaRPr/>
          </a:p>
        </p:txBody>
      </p:sp>
      <p:sp>
        <p:nvSpPr>
          <p:cNvPr id="2333" name="Google Shape;2333;p27"/>
          <p:cNvSpPr txBox="1"/>
          <p:nvPr>
            <p:ph idx="1" type="body"/>
          </p:nvPr>
        </p:nvSpPr>
        <p:spPr>
          <a:xfrm>
            <a:off x="311700" y="1085150"/>
            <a:ext cx="4316100" cy="3925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GB"/>
              <a:t>Groups of patients may respond differently to the intervention - subgroup analyses undertaken to find this effect</a:t>
            </a:r>
            <a:endParaRPr/>
          </a:p>
          <a:p>
            <a:pPr indent="-304800" lvl="0" marL="457200" rtl="0" algn="l">
              <a:spcBef>
                <a:spcPts val="0"/>
              </a:spcBef>
              <a:spcAft>
                <a:spcPts val="0"/>
              </a:spcAft>
              <a:buSzPts val="1200"/>
              <a:buChar char="●"/>
            </a:pPr>
            <a:r>
              <a:rPr lang="en-GB"/>
              <a:t>Even in RCTs chance influences results in subgroup analyses in a big way. </a:t>
            </a:r>
            <a:endParaRPr/>
          </a:p>
          <a:p>
            <a:pPr indent="-304800" lvl="0" marL="457200" rtl="0" algn="l">
              <a:spcBef>
                <a:spcPts val="0"/>
              </a:spcBef>
              <a:spcAft>
                <a:spcPts val="0"/>
              </a:spcAft>
              <a:buSzPts val="1200"/>
              <a:buChar char="●"/>
            </a:pPr>
            <a:r>
              <a:rPr lang="en-GB"/>
              <a:t>Subgroup claims are commonly misleading and not credible. </a:t>
            </a:r>
            <a:endParaRPr/>
          </a:p>
          <a:p>
            <a:pPr indent="0" lvl="0" marL="0" rtl="0" algn="l">
              <a:spcBef>
                <a:spcPts val="0"/>
              </a:spcBef>
              <a:spcAft>
                <a:spcPts val="0"/>
              </a:spcAft>
              <a:buNone/>
            </a:pPr>
            <a:r>
              <a:t/>
            </a:r>
            <a:endParaRPr/>
          </a:p>
        </p:txBody>
      </p:sp>
      <p:pic>
        <p:nvPicPr>
          <p:cNvPr id="2334" name="Google Shape;2334;p27"/>
          <p:cNvPicPr preferRelativeResize="0"/>
          <p:nvPr/>
        </p:nvPicPr>
        <p:blipFill rotWithShape="1">
          <a:blip r:embed="rId3">
            <a:alphaModFix/>
          </a:blip>
          <a:srcRect b="72389" l="0" r="0" t="15407"/>
          <a:stretch/>
        </p:blipFill>
        <p:spPr>
          <a:xfrm>
            <a:off x="4805825" y="1085150"/>
            <a:ext cx="4243527" cy="557802"/>
          </a:xfrm>
          <a:prstGeom prst="rect">
            <a:avLst/>
          </a:prstGeom>
          <a:noFill/>
          <a:ln>
            <a:noFill/>
          </a:ln>
        </p:spPr>
      </p:pic>
      <p:sp>
        <p:nvSpPr>
          <p:cNvPr id="2335" name="Google Shape;2335;p27"/>
          <p:cNvSpPr txBox="1"/>
          <p:nvPr/>
        </p:nvSpPr>
        <p:spPr>
          <a:xfrm>
            <a:off x="4805825" y="1916250"/>
            <a:ext cx="4243500" cy="34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600"/>
              <a:t>Masuda N, Lee S-J, Ohtani S, Im Y-H, Lee E-S, Yokota I, et al. Adjuvant Capecitabine for Breast Cancer after Preoperative Chemotherapy. N Engl J Med. 2017 Jun 1;376(22):2147–59.</a:t>
            </a:r>
            <a:endParaRPr sz="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9" name="Shape 2339"/>
        <p:cNvGrpSpPr/>
        <p:nvPr/>
      </p:nvGrpSpPr>
      <p:grpSpPr>
        <a:xfrm>
          <a:off x="0" y="0"/>
          <a:ext cx="0" cy="0"/>
          <a:chOff x="0" y="0"/>
          <a:chExt cx="0" cy="0"/>
        </a:xfrm>
      </p:grpSpPr>
      <p:sp>
        <p:nvSpPr>
          <p:cNvPr id="2340" name="Google Shape;2340;p28"/>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Example: CREATE-X Trial</a:t>
            </a:r>
            <a:endParaRPr/>
          </a:p>
        </p:txBody>
      </p:sp>
      <p:pic>
        <p:nvPicPr>
          <p:cNvPr id="2341" name="Google Shape;2341;p28"/>
          <p:cNvPicPr preferRelativeResize="0"/>
          <p:nvPr/>
        </p:nvPicPr>
        <p:blipFill>
          <a:blip r:embed="rId3">
            <a:alphaModFix/>
          </a:blip>
          <a:stretch>
            <a:fillRect/>
          </a:stretch>
        </p:blipFill>
        <p:spPr>
          <a:xfrm>
            <a:off x="0" y="942675"/>
            <a:ext cx="4572000" cy="3647436"/>
          </a:xfrm>
          <a:prstGeom prst="rect">
            <a:avLst/>
          </a:prstGeom>
          <a:noFill/>
          <a:ln>
            <a:noFill/>
          </a:ln>
        </p:spPr>
      </p:pic>
      <p:sp>
        <p:nvSpPr>
          <p:cNvPr id="2342" name="Google Shape;2342;p28"/>
          <p:cNvSpPr txBox="1"/>
          <p:nvPr/>
        </p:nvSpPr>
        <p:spPr>
          <a:xfrm>
            <a:off x="13775" y="4716600"/>
            <a:ext cx="4572000" cy="34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600"/>
              <a:t>Masuda N, Lee S-J, Ohtani S, Im Y-H, Lee E-S, Yokota I, et al. Adjuvant Capecitabine for Breast Cancer after Preoperative Chemotherapy. N Engl J Med. 2017 Jun 1;376(22):2147–59.</a:t>
            </a:r>
            <a:endParaRPr sz="600"/>
          </a:p>
        </p:txBody>
      </p:sp>
      <p:grpSp>
        <p:nvGrpSpPr>
          <p:cNvPr id="2343" name="Google Shape;2343;p28"/>
          <p:cNvGrpSpPr/>
          <p:nvPr/>
        </p:nvGrpSpPr>
        <p:grpSpPr>
          <a:xfrm>
            <a:off x="4724400" y="866925"/>
            <a:ext cx="3917050" cy="4124175"/>
            <a:chOff x="4724400" y="866925"/>
            <a:chExt cx="3917050" cy="4124175"/>
          </a:xfrm>
        </p:grpSpPr>
        <p:pic>
          <p:nvPicPr>
            <p:cNvPr id="2344" name="Google Shape;2344;p28"/>
            <p:cNvPicPr preferRelativeResize="0"/>
            <p:nvPr/>
          </p:nvPicPr>
          <p:blipFill>
            <a:blip r:embed="rId4">
              <a:alphaModFix/>
            </a:blip>
            <a:stretch>
              <a:fillRect/>
            </a:stretch>
          </p:blipFill>
          <p:spPr>
            <a:xfrm>
              <a:off x="4724400" y="866925"/>
              <a:ext cx="3828528" cy="4124175"/>
            </a:xfrm>
            <a:prstGeom prst="rect">
              <a:avLst/>
            </a:prstGeom>
            <a:noFill/>
            <a:ln>
              <a:noFill/>
            </a:ln>
          </p:spPr>
        </p:pic>
        <p:sp>
          <p:nvSpPr>
            <p:cNvPr id="2345" name="Google Shape;2345;p28"/>
            <p:cNvSpPr/>
            <p:nvPr/>
          </p:nvSpPr>
          <p:spPr>
            <a:xfrm>
              <a:off x="8317750" y="1804000"/>
              <a:ext cx="323700" cy="151500"/>
            </a:xfrm>
            <a:prstGeom prst="leftArrow">
              <a:avLst>
                <a:gd fmla="val 50000" name="adj1"/>
                <a:gd fmla="val 5000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28"/>
            <p:cNvSpPr/>
            <p:nvPr/>
          </p:nvSpPr>
          <p:spPr>
            <a:xfrm>
              <a:off x="8317750" y="2420250"/>
              <a:ext cx="323700" cy="151500"/>
            </a:xfrm>
            <a:prstGeom prst="leftArrow">
              <a:avLst>
                <a:gd fmla="val 50000" name="adj1"/>
                <a:gd fmla="val 5000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28"/>
            <p:cNvSpPr/>
            <p:nvPr/>
          </p:nvSpPr>
          <p:spPr>
            <a:xfrm>
              <a:off x="8317750" y="3003925"/>
              <a:ext cx="323700" cy="151500"/>
            </a:xfrm>
            <a:prstGeom prst="leftArrow">
              <a:avLst>
                <a:gd fmla="val 50000" name="adj1"/>
                <a:gd fmla="val 5000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28"/>
            <p:cNvSpPr/>
            <p:nvPr/>
          </p:nvSpPr>
          <p:spPr>
            <a:xfrm>
              <a:off x="8317750" y="3748475"/>
              <a:ext cx="323700" cy="151500"/>
            </a:xfrm>
            <a:prstGeom prst="leftArrow">
              <a:avLst>
                <a:gd fmla="val 50000" name="adj1"/>
                <a:gd fmla="val 5000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2" name="Shape 2352"/>
        <p:cNvGrpSpPr/>
        <p:nvPr/>
      </p:nvGrpSpPr>
      <p:grpSpPr>
        <a:xfrm>
          <a:off x="0" y="0"/>
          <a:ext cx="0" cy="0"/>
          <a:chOff x="0" y="0"/>
          <a:chExt cx="0" cy="0"/>
        </a:xfrm>
      </p:grpSpPr>
      <p:sp>
        <p:nvSpPr>
          <p:cNvPr id="2353" name="Google Shape;2353;p29"/>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Is the subgroup effect important ?</a:t>
            </a:r>
            <a:endParaRPr/>
          </a:p>
        </p:txBody>
      </p:sp>
      <p:grpSp>
        <p:nvGrpSpPr>
          <p:cNvPr id="2354" name="Google Shape;2354;p29"/>
          <p:cNvGrpSpPr/>
          <p:nvPr/>
        </p:nvGrpSpPr>
        <p:grpSpPr>
          <a:xfrm>
            <a:off x="308875" y="3624390"/>
            <a:ext cx="8527764" cy="1357914"/>
            <a:chOff x="1593000" y="2322568"/>
            <a:chExt cx="5958055" cy="643500"/>
          </a:xfrm>
        </p:grpSpPr>
        <p:sp>
          <p:nvSpPr>
            <p:cNvPr id="2355" name="Google Shape;2355;p29"/>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29"/>
            <p:cNvSpPr/>
            <p:nvPr/>
          </p:nvSpPr>
          <p:spPr>
            <a:xfrm flipH="1">
              <a:off x="2283025" y="2322575"/>
              <a:ext cx="1844400" cy="642600"/>
            </a:xfrm>
            <a:prstGeom prst="rect">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29"/>
            <p:cNvSpPr/>
            <p:nvPr/>
          </p:nvSpPr>
          <p:spPr>
            <a:xfrm rot="-5400000">
              <a:off x="3501574" y="1934671"/>
              <a:ext cx="643356" cy="1419149"/>
            </a:xfrm>
            <a:prstGeom prst="flowChartOffpageConnector">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29"/>
            <p:cNvSpPr/>
            <p:nvPr/>
          </p:nvSpPr>
          <p:spPr>
            <a:xfrm>
              <a:off x="2342625" y="2399951"/>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2500">
                  <a:solidFill>
                    <a:srgbClr val="FFFFFF"/>
                  </a:solidFill>
                  <a:latin typeface="Roboto Medium"/>
                  <a:ea typeface="Roboto Medium"/>
                  <a:cs typeface="Roboto Medium"/>
                  <a:sym typeface="Roboto Medium"/>
                </a:rPr>
                <a:t>Subgroup effect context</a:t>
              </a:r>
              <a:endParaRPr sz="2500">
                <a:solidFill>
                  <a:srgbClr val="FFFFFF"/>
                </a:solidFill>
                <a:latin typeface="Roboto"/>
                <a:ea typeface="Roboto"/>
                <a:cs typeface="Roboto"/>
                <a:sym typeface="Roboto"/>
              </a:endParaRPr>
            </a:p>
          </p:txBody>
        </p:sp>
        <p:sp>
          <p:nvSpPr>
            <p:cNvPr id="2359" name="Google Shape;2359;p29"/>
            <p:cNvSpPr/>
            <p:nvPr/>
          </p:nvSpPr>
          <p:spPr>
            <a:xfrm>
              <a:off x="1593000" y="2322568"/>
              <a:ext cx="690000" cy="642300"/>
            </a:xfrm>
            <a:prstGeom prst="rect">
              <a:avLst/>
            </a:prstGeom>
            <a:solidFill>
              <a:srgbClr val="0D5DDF"/>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29"/>
            <p:cNvSpPr/>
            <p:nvPr/>
          </p:nvSpPr>
          <p:spPr>
            <a:xfrm>
              <a:off x="1593000" y="2322575"/>
              <a:ext cx="690000" cy="642600"/>
            </a:xfrm>
            <a:prstGeom prst="rect">
              <a:avLst/>
            </a:prstGeom>
            <a:solidFill>
              <a:srgbClr val="0E65F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600">
                  <a:solidFill>
                    <a:srgbClr val="FFFFFF"/>
                  </a:solidFill>
                  <a:latin typeface="Roboto Thin"/>
                  <a:ea typeface="Roboto Thin"/>
                  <a:cs typeface="Roboto Thin"/>
                  <a:sym typeface="Roboto Thin"/>
                </a:rPr>
                <a:t>03</a:t>
              </a:r>
              <a:endParaRPr sz="2600">
                <a:solidFill>
                  <a:srgbClr val="FFFFFF"/>
                </a:solidFill>
                <a:latin typeface="Roboto Thin"/>
                <a:ea typeface="Roboto Thin"/>
                <a:cs typeface="Roboto Thin"/>
                <a:sym typeface="Roboto Thin"/>
              </a:endParaRPr>
            </a:p>
          </p:txBody>
        </p:sp>
        <p:sp>
          <p:nvSpPr>
            <p:cNvPr id="2361" name="Google Shape;2361;p29"/>
            <p:cNvSpPr/>
            <p:nvPr/>
          </p:nvSpPr>
          <p:spPr>
            <a:xfrm>
              <a:off x="4387855" y="2323745"/>
              <a:ext cx="3163200" cy="642300"/>
            </a:xfrm>
            <a:prstGeom prst="rect">
              <a:avLst/>
            </a:prstGeom>
            <a:noFill/>
            <a:ln>
              <a:noFill/>
            </a:ln>
          </p:spPr>
          <p:txBody>
            <a:bodyPr anchorCtr="0" anchor="ctr" bIns="91425" lIns="91425" spcFirstLastPara="1" rIns="91425" wrap="square" tIns="91425">
              <a:noAutofit/>
            </a:bodyPr>
            <a:lstStyle/>
            <a:p>
              <a:pPr indent="-311150" lvl="0" marL="457200" rtl="0" algn="l">
                <a:lnSpc>
                  <a:spcPct val="115000"/>
                </a:lnSpc>
                <a:spcBef>
                  <a:spcPts val="0"/>
                </a:spcBef>
                <a:spcAft>
                  <a:spcPts val="0"/>
                </a:spcAft>
                <a:buClr>
                  <a:srgbClr val="0C58D3"/>
                </a:buClr>
                <a:buSzPts val="1300"/>
                <a:buFont typeface="Roboto"/>
                <a:buChar char="●"/>
              </a:pPr>
              <a:r>
                <a:rPr lang="en-GB" sz="1300">
                  <a:solidFill>
                    <a:srgbClr val="0C58D3"/>
                  </a:solidFill>
                  <a:latin typeface="Roboto"/>
                  <a:ea typeface="Roboto"/>
                  <a:cs typeface="Roboto"/>
                  <a:sym typeface="Roboto"/>
                </a:rPr>
                <a:t>Is the size of the subgroup effect </a:t>
              </a:r>
              <a:r>
                <a:rPr b="1" lang="en-GB" sz="1300">
                  <a:solidFill>
                    <a:srgbClr val="0C58D3"/>
                  </a:solidFill>
                  <a:latin typeface="Roboto"/>
                  <a:ea typeface="Roboto"/>
                  <a:cs typeface="Roboto"/>
                  <a:sym typeface="Roboto"/>
                </a:rPr>
                <a:t>large</a:t>
              </a:r>
              <a:endParaRPr b="1" sz="1300">
                <a:solidFill>
                  <a:srgbClr val="0C58D3"/>
                </a:solidFill>
                <a:latin typeface="Roboto"/>
                <a:ea typeface="Roboto"/>
                <a:cs typeface="Roboto"/>
                <a:sym typeface="Roboto"/>
              </a:endParaRPr>
            </a:p>
            <a:p>
              <a:pPr indent="-311150" lvl="0" marL="457200" rtl="0" algn="l">
                <a:lnSpc>
                  <a:spcPct val="115000"/>
                </a:lnSpc>
                <a:spcBef>
                  <a:spcPts val="0"/>
                </a:spcBef>
                <a:spcAft>
                  <a:spcPts val="0"/>
                </a:spcAft>
                <a:buClr>
                  <a:srgbClr val="0C58D3"/>
                </a:buClr>
                <a:buSzPts val="1300"/>
                <a:buFont typeface="Roboto"/>
                <a:buChar char="●"/>
              </a:pPr>
              <a:r>
                <a:rPr lang="en-GB" sz="1300">
                  <a:solidFill>
                    <a:srgbClr val="0C58D3"/>
                  </a:solidFill>
                  <a:latin typeface="Roboto"/>
                  <a:ea typeface="Roboto"/>
                  <a:cs typeface="Roboto"/>
                  <a:sym typeface="Roboto"/>
                </a:rPr>
                <a:t>Is the interaction </a:t>
              </a:r>
              <a:r>
                <a:rPr b="1" lang="en-GB" sz="1300">
                  <a:solidFill>
                    <a:srgbClr val="0C58D3"/>
                  </a:solidFill>
                  <a:latin typeface="Roboto"/>
                  <a:ea typeface="Roboto"/>
                  <a:cs typeface="Roboto"/>
                  <a:sym typeface="Roboto"/>
                </a:rPr>
                <a:t>consistent </a:t>
              </a:r>
              <a:r>
                <a:rPr lang="en-GB" sz="1300">
                  <a:solidFill>
                    <a:srgbClr val="0C58D3"/>
                  </a:solidFill>
                  <a:latin typeface="Roboto"/>
                  <a:ea typeface="Roboto"/>
                  <a:cs typeface="Roboto"/>
                  <a:sym typeface="Roboto"/>
                </a:rPr>
                <a:t>across </a:t>
              </a:r>
              <a:r>
                <a:rPr b="1" lang="en-GB" sz="1300">
                  <a:solidFill>
                    <a:srgbClr val="0C58D3"/>
                  </a:solidFill>
                  <a:latin typeface="Roboto"/>
                  <a:ea typeface="Roboto"/>
                  <a:cs typeface="Roboto"/>
                  <a:sym typeface="Roboto"/>
                </a:rPr>
                <a:t>studies</a:t>
              </a:r>
              <a:endParaRPr b="1" sz="1300">
                <a:solidFill>
                  <a:srgbClr val="0C58D3"/>
                </a:solidFill>
                <a:latin typeface="Roboto"/>
                <a:ea typeface="Roboto"/>
                <a:cs typeface="Roboto"/>
                <a:sym typeface="Roboto"/>
              </a:endParaRPr>
            </a:p>
            <a:p>
              <a:pPr indent="-311150" lvl="0" marL="457200" rtl="0" algn="l">
                <a:lnSpc>
                  <a:spcPct val="115000"/>
                </a:lnSpc>
                <a:spcBef>
                  <a:spcPts val="0"/>
                </a:spcBef>
                <a:spcAft>
                  <a:spcPts val="0"/>
                </a:spcAft>
                <a:buClr>
                  <a:srgbClr val="0C58D3"/>
                </a:buClr>
                <a:buSzPts val="1300"/>
                <a:buFont typeface="Roboto"/>
                <a:buChar char="●"/>
              </a:pPr>
              <a:r>
                <a:rPr lang="en-GB" sz="1300">
                  <a:solidFill>
                    <a:srgbClr val="0C58D3"/>
                  </a:solidFill>
                  <a:latin typeface="Roboto"/>
                  <a:ea typeface="Roboto"/>
                  <a:cs typeface="Roboto"/>
                  <a:sym typeface="Roboto"/>
                </a:rPr>
                <a:t>Is the interaction </a:t>
              </a:r>
              <a:r>
                <a:rPr b="1" lang="en-GB" sz="1300">
                  <a:solidFill>
                    <a:srgbClr val="0C58D3"/>
                  </a:solidFill>
                  <a:latin typeface="Roboto"/>
                  <a:ea typeface="Roboto"/>
                  <a:cs typeface="Roboto"/>
                  <a:sym typeface="Roboto"/>
                </a:rPr>
                <a:t>consistent </a:t>
              </a:r>
              <a:r>
                <a:rPr lang="en-GB" sz="1300">
                  <a:solidFill>
                    <a:srgbClr val="0C58D3"/>
                  </a:solidFill>
                  <a:latin typeface="Roboto"/>
                  <a:ea typeface="Roboto"/>
                  <a:cs typeface="Roboto"/>
                  <a:sym typeface="Roboto"/>
                </a:rPr>
                <a:t>across closely related </a:t>
              </a:r>
              <a:r>
                <a:rPr b="1" lang="en-GB" sz="1300">
                  <a:solidFill>
                    <a:srgbClr val="0C58D3"/>
                  </a:solidFill>
                  <a:latin typeface="Roboto"/>
                  <a:ea typeface="Roboto"/>
                  <a:cs typeface="Roboto"/>
                  <a:sym typeface="Roboto"/>
                </a:rPr>
                <a:t>outcomes </a:t>
              </a:r>
              <a:endParaRPr b="1" sz="1300">
                <a:solidFill>
                  <a:srgbClr val="0C58D3"/>
                </a:solidFill>
                <a:latin typeface="Roboto"/>
                <a:ea typeface="Roboto"/>
                <a:cs typeface="Roboto"/>
                <a:sym typeface="Roboto"/>
              </a:endParaRPr>
            </a:p>
            <a:p>
              <a:pPr indent="-311150" lvl="0" marL="457200" rtl="0" algn="l">
                <a:lnSpc>
                  <a:spcPct val="115000"/>
                </a:lnSpc>
                <a:spcBef>
                  <a:spcPts val="0"/>
                </a:spcBef>
                <a:spcAft>
                  <a:spcPts val="0"/>
                </a:spcAft>
                <a:buClr>
                  <a:srgbClr val="0C58D3"/>
                </a:buClr>
                <a:buSzPts val="1300"/>
                <a:buFont typeface="Roboto"/>
                <a:buChar char="●"/>
              </a:pPr>
              <a:r>
                <a:rPr lang="en-GB" sz="1300">
                  <a:solidFill>
                    <a:srgbClr val="0C58D3"/>
                  </a:solidFill>
                  <a:latin typeface="Roboto"/>
                  <a:ea typeface="Roboto"/>
                  <a:cs typeface="Roboto"/>
                  <a:sym typeface="Roboto"/>
                </a:rPr>
                <a:t>Is there a </a:t>
              </a:r>
              <a:r>
                <a:rPr b="1" lang="en-GB" sz="1300">
                  <a:solidFill>
                    <a:srgbClr val="0C58D3"/>
                  </a:solidFill>
                  <a:latin typeface="Roboto"/>
                  <a:ea typeface="Roboto"/>
                  <a:cs typeface="Roboto"/>
                  <a:sym typeface="Roboto"/>
                </a:rPr>
                <a:t>biological rationale</a:t>
              </a:r>
              <a:r>
                <a:rPr lang="en-GB" sz="1300">
                  <a:solidFill>
                    <a:srgbClr val="0C58D3"/>
                  </a:solidFill>
                  <a:latin typeface="Roboto"/>
                  <a:ea typeface="Roboto"/>
                  <a:cs typeface="Roboto"/>
                  <a:sym typeface="Roboto"/>
                </a:rPr>
                <a:t> for the subgroup effect </a:t>
              </a:r>
              <a:endParaRPr sz="1300">
                <a:solidFill>
                  <a:srgbClr val="0C58D3"/>
                </a:solidFill>
                <a:latin typeface="Roboto"/>
                <a:ea typeface="Roboto"/>
                <a:cs typeface="Roboto"/>
                <a:sym typeface="Roboto"/>
              </a:endParaRPr>
            </a:p>
          </p:txBody>
        </p:sp>
      </p:grpSp>
      <p:grpSp>
        <p:nvGrpSpPr>
          <p:cNvPr id="2362" name="Google Shape;2362;p29"/>
          <p:cNvGrpSpPr/>
          <p:nvPr/>
        </p:nvGrpSpPr>
        <p:grpSpPr>
          <a:xfrm>
            <a:off x="308875" y="2241949"/>
            <a:ext cx="8527764" cy="1357914"/>
            <a:chOff x="1593000" y="2322568"/>
            <a:chExt cx="5958055" cy="643500"/>
          </a:xfrm>
        </p:grpSpPr>
        <p:sp>
          <p:nvSpPr>
            <p:cNvPr id="2363" name="Google Shape;2363;p29"/>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29"/>
            <p:cNvSpPr/>
            <p:nvPr/>
          </p:nvSpPr>
          <p:spPr>
            <a:xfrm flipH="1">
              <a:off x="2283025" y="2322575"/>
              <a:ext cx="1844400" cy="642600"/>
            </a:xfrm>
            <a:prstGeom prst="rect">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29"/>
            <p:cNvSpPr/>
            <p:nvPr/>
          </p:nvSpPr>
          <p:spPr>
            <a:xfrm rot="-5400000">
              <a:off x="3501574" y="1934671"/>
              <a:ext cx="643356" cy="1419149"/>
            </a:xfrm>
            <a:prstGeom prst="flowChartOffpageConnector">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29"/>
            <p:cNvSpPr/>
            <p:nvPr/>
          </p:nvSpPr>
          <p:spPr>
            <a:xfrm>
              <a:off x="2342625" y="2399951"/>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2500">
                  <a:solidFill>
                    <a:srgbClr val="FFFFFF"/>
                  </a:solidFill>
                  <a:latin typeface="Roboto Medium"/>
                  <a:ea typeface="Roboto Medium"/>
                  <a:cs typeface="Roboto Medium"/>
                  <a:sym typeface="Roboto Medium"/>
                </a:rPr>
                <a:t>Subgroup effect analysis</a:t>
              </a:r>
              <a:endParaRPr sz="2500">
                <a:solidFill>
                  <a:srgbClr val="FFFFFF"/>
                </a:solidFill>
                <a:latin typeface="Roboto"/>
                <a:ea typeface="Roboto"/>
                <a:cs typeface="Roboto"/>
                <a:sym typeface="Roboto"/>
              </a:endParaRPr>
            </a:p>
          </p:txBody>
        </p:sp>
        <p:sp>
          <p:nvSpPr>
            <p:cNvPr id="2367" name="Google Shape;2367;p29"/>
            <p:cNvSpPr/>
            <p:nvPr/>
          </p:nvSpPr>
          <p:spPr>
            <a:xfrm>
              <a:off x="1593000" y="2322568"/>
              <a:ext cx="690000" cy="642300"/>
            </a:xfrm>
            <a:prstGeom prst="rect">
              <a:avLst/>
            </a:prstGeom>
            <a:solidFill>
              <a:srgbClr val="0D5DDF"/>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29"/>
            <p:cNvSpPr/>
            <p:nvPr/>
          </p:nvSpPr>
          <p:spPr>
            <a:xfrm>
              <a:off x="1593000" y="2322575"/>
              <a:ext cx="690000" cy="642600"/>
            </a:xfrm>
            <a:prstGeom prst="rect">
              <a:avLst/>
            </a:prstGeom>
            <a:solidFill>
              <a:srgbClr val="0E65F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600">
                  <a:solidFill>
                    <a:srgbClr val="FFFFFF"/>
                  </a:solidFill>
                  <a:latin typeface="Roboto Thin"/>
                  <a:ea typeface="Roboto Thin"/>
                  <a:cs typeface="Roboto Thin"/>
                  <a:sym typeface="Roboto Thin"/>
                </a:rPr>
                <a:t>02</a:t>
              </a:r>
              <a:endParaRPr sz="2600">
                <a:solidFill>
                  <a:srgbClr val="FFFFFF"/>
                </a:solidFill>
                <a:latin typeface="Roboto Thin"/>
                <a:ea typeface="Roboto Thin"/>
                <a:cs typeface="Roboto Thin"/>
                <a:sym typeface="Roboto Thin"/>
              </a:endParaRPr>
            </a:p>
          </p:txBody>
        </p:sp>
        <p:sp>
          <p:nvSpPr>
            <p:cNvPr id="2369" name="Google Shape;2369;p29"/>
            <p:cNvSpPr/>
            <p:nvPr/>
          </p:nvSpPr>
          <p:spPr>
            <a:xfrm>
              <a:off x="4387855" y="2323753"/>
              <a:ext cx="3163200" cy="642300"/>
            </a:xfrm>
            <a:prstGeom prst="rect">
              <a:avLst/>
            </a:prstGeom>
            <a:noFill/>
            <a:ln>
              <a:noFill/>
            </a:ln>
          </p:spPr>
          <p:txBody>
            <a:bodyPr anchorCtr="0" anchor="ctr" bIns="91425" lIns="91425" spcFirstLastPara="1" rIns="91425" wrap="square" tIns="91425">
              <a:noAutofit/>
            </a:bodyPr>
            <a:lstStyle/>
            <a:p>
              <a:pPr indent="-317500" lvl="0" marL="457200" rtl="0" algn="l">
                <a:lnSpc>
                  <a:spcPct val="115000"/>
                </a:lnSpc>
                <a:spcBef>
                  <a:spcPts val="0"/>
                </a:spcBef>
                <a:spcAft>
                  <a:spcPts val="0"/>
                </a:spcAft>
                <a:buClr>
                  <a:srgbClr val="0C58D3"/>
                </a:buClr>
                <a:buSzPts val="1400"/>
                <a:buFont typeface="Roboto"/>
                <a:buChar char="●"/>
              </a:pPr>
              <a:r>
                <a:rPr lang="en-GB">
                  <a:solidFill>
                    <a:srgbClr val="0C58D3"/>
                  </a:solidFill>
                  <a:latin typeface="Roboto"/>
                  <a:ea typeface="Roboto"/>
                  <a:cs typeface="Roboto"/>
                  <a:sym typeface="Roboto"/>
                </a:rPr>
                <a:t>Does interaction test suggest a </a:t>
              </a:r>
              <a:r>
                <a:rPr b="1" lang="en-GB">
                  <a:solidFill>
                    <a:srgbClr val="0C58D3"/>
                  </a:solidFill>
                  <a:latin typeface="Roboto"/>
                  <a:ea typeface="Roboto"/>
                  <a:cs typeface="Roboto"/>
                  <a:sym typeface="Roboto"/>
                </a:rPr>
                <a:t>low likelihood that chance</a:t>
              </a:r>
              <a:r>
                <a:rPr lang="en-GB">
                  <a:solidFill>
                    <a:srgbClr val="0C58D3"/>
                  </a:solidFill>
                  <a:latin typeface="Roboto"/>
                  <a:ea typeface="Roboto"/>
                  <a:cs typeface="Roboto"/>
                  <a:sym typeface="Roboto"/>
                </a:rPr>
                <a:t> explains the subgroup effect</a:t>
              </a:r>
              <a:endParaRPr>
                <a:solidFill>
                  <a:srgbClr val="0C58D3"/>
                </a:solidFill>
                <a:latin typeface="Roboto"/>
                <a:ea typeface="Roboto"/>
                <a:cs typeface="Roboto"/>
                <a:sym typeface="Roboto"/>
              </a:endParaRPr>
            </a:p>
            <a:p>
              <a:pPr indent="-317500" lvl="0" marL="457200" rtl="0" algn="l">
                <a:lnSpc>
                  <a:spcPct val="115000"/>
                </a:lnSpc>
                <a:spcBef>
                  <a:spcPts val="0"/>
                </a:spcBef>
                <a:spcAft>
                  <a:spcPts val="0"/>
                </a:spcAft>
                <a:buClr>
                  <a:srgbClr val="0C58D3"/>
                </a:buClr>
                <a:buSzPts val="1400"/>
                <a:buFont typeface="Roboto"/>
                <a:buChar char="●"/>
              </a:pPr>
              <a:r>
                <a:rPr lang="en-GB">
                  <a:solidFill>
                    <a:srgbClr val="0C58D3"/>
                  </a:solidFill>
                  <a:latin typeface="Roboto"/>
                  <a:ea typeface="Roboto"/>
                  <a:cs typeface="Roboto"/>
                  <a:sym typeface="Roboto"/>
                </a:rPr>
                <a:t>Is the significant subgroup effect </a:t>
              </a:r>
              <a:r>
                <a:rPr b="1" lang="en-GB">
                  <a:solidFill>
                    <a:srgbClr val="0C58D3"/>
                  </a:solidFill>
                  <a:latin typeface="Roboto"/>
                  <a:ea typeface="Roboto"/>
                  <a:cs typeface="Roboto"/>
                  <a:sym typeface="Roboto"/>
                </a:rPr>
                <a:t>independent</a:t>
              </a:r>
              <a:endParaRPr b="1">
                <a:solidFill>
                  <a:srgbClr val="0C58D3"/>
                </a:solidFill>
                <a:latin typeface="Roboto"/>
                <a:ea typeface="Roboto"/>
                <a:cs typeface="Roboto"/>
                <a:sym typeface="Roboto"/>
              </a:endParaRPr>
            </a:p>
          </p:txBody>
        </p:sp>
      </p:grpSp>
      <p:grpSp>
        <p:nvGrpSpPr>
          <p:cNvPr id="2370" name="Google Shape;2370;p29"/>
          <p:cNvGrpSpPr/>
          <p:nvPr/>
        </p:nvGrpSpPr>
        <p:grpSpPr>
          <a:xfrm>
            <a:off x="308875" y="859489"/>
            <a:ext cx="8527763" cy="1357914"/>
            <a:chOff x="1593000" y="2322568"/>
            <a:chExt cx="5958054" cy="643500"/>
          </a:xfrm>
        </p:grpSpPr>
        <p:sp>
          <p:nvSpPr>
            <p:cNvPr id="2371" name="Google Shape;2371;p29"/>
            <p:cNvSpPr/>
            <p:nvPr/>
          </p:nvSpPr>
          <p:spPr>
            <a:xfrm>
              <a:off x="3728375" y="2322568"/>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29"/>
            <p:cNvSpPr/>
            <p:nvPr/>
          </p:nvSpPr>
          <p:spPr>
            <a:xfrm flipH="1">
              <a:off x="2283025" y="2322575"/>
              <a:ext cx="1844400" cy="642600"/>
            </a:xfrm>
            <a:prstGeom prst="rect">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29"/>
            <p:cNvSpPr/>
            <p:nvPr/>
          </p:nvSpPr>
          <p:spPr>
            <a:xfrm rot="-5400000">
              <a:off x="3501574" y="1934671"/>
              <a:ext cx="643356" cy="1419149"/>
            </a:xfrm>
            <a:prstGeom prst="flowChartOffpageConnector">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29"/>
            <p:cNvSpPr/>
            <p:nvPr/>
          </p:nvSpPr>
          <p:spPr>
            <a:xfrm>
              <a:off x="2342625" y="2399951"/>
              <a:ext cx="1940700" cy="495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2500">
                  <a:solidFill>
                    <a:srgbClr val="FFFFFF"/>
                  </a:solidFill>
                  <a:latin typeface="Roboto Medium"/>
                  <a:ea typeface="Roboto Medium"/>
                  <a:cs typeface="Roboto Medium"/>
                  <a:sym typeface="Roboto Medium"/>
                </a:rPr>
                <a:t>Subgroup effect study design</a:t>
              </a:r>
              <a:endParaRPr sz="2500">
                <a:solidFill>
                  <a:srgbClr val="FFFFFF"/>
                </a:solidFill>
                <a:latin typeface="Roboto"/>
                <a:ea typeface="Roboto"/>
                <a:cs typeface="Roboto"/>
                <a:sym typeface="Roboto"/>
              </a:endParaRPr>
            </a:p>
          </p:txBody>
        </p:sp>
        <p:sp>
          <p:nvSpPr>
            <p:cNvPr id="2375" name="Google Shape;2375;p29"/>
            <p:cNvSpPr/>
            <p:nvPr/>
          </p:nvSpPr>
          <p:spPr>
            <a:xfrm>
              <a:off x="1593000" y="2322568"/>
              <a:ext cx="690000" cy="642300"/>
            </a:xfrm>
            <a:prstGeom prst="rect">
              <a:avLst/>
            </a:prstGeom>
            <a:solidFill>
              <a:srgbClr val="0D5DDF"/>
            </a:solidFill>
            <a:ln>
              <a:noFill/>
            </a:ln>
            <a:effectLst>
              <a:outerShdw blurRad="71438" rotWithShape="0" algn="bl" dir="2700000" dist="28575">
                <a:srgbClr val="000000">
                  <a:alpha val="17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29"/>
            <p:cNvSpPr/>
            <p:nvPr/>
          </p:nvSpPr>
          <p:spPr>
            <a:xfrm>
              <a:off x="1593000" y="2322575"/>
              <a:ext cx="690000" cy="642600"/>
            </a:xfrm>
            <a:prstGeom prst="rect">
              <a:avLst/>
            </a:prstGeom>
            <a:solidFill>
              <a:srgbClr val="0E65F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600">
                  <a:solidFill>
                    <a:srgbClr val="FFFFFF"/>
                  </a:solidFill>
                  <a:latin typeface="Roboto Thin"/>
                  <a:ea typeface="Roboto Thin"/>
                  <a:cs typeface="Roboto Thin"/>
                  <a:sym typeface="Roboto Thin"/>
                </a:rPr>
                <a:t>01</a:t>
              </a:r>
              <a:endParaRPr sz="2600">
                <a:solidFill>
                  <a:srgbClr val="FFFFFF"/>
                </a:solidFill>
                <a:latin typeface="Roboto Thin"/>
                <a:ea typeface="Roboto Thin"/>
                <a:cs typeface="Roboto Thin"/>
                <a:sym typeface="Roboto Thin"/>
              </a:endParaRPr>
            </a:p>
          </p:txBody>
        </p:sp>
        <p:sp>
          <p:nvSpPr>
            <p:cNvPr id="2377" name="Google Shape;2377;p29"/>
            <p:cNvSpPr/>
            <p:nvPr/>
          </p:nvSpPr>
          <p:spPr>
            <a:xfrm>
              <a:off x="4387854" y="2323746"/>
              <a:ext cx="3163200" cy="642300"/>
            </a:xfrm>
            <a:prstGeom prst="rect">
              <a:avLst/>
            </a:prstGeom>
            <a:noFill/>
            <a:ln>
              <a:noFill/>
            </a:ln>
          </p:spPr>
          <p:txBody>
            <a:bodyPr anchorCtr="0" anchor="ctr" bIns="91425" lIns="91425" spcFirstLastPara="1" rIns="91425" wrap="square" tIns="91425">
              <a:noAutofit/>
            </a:bodyPr>
            <a:lstStyle/>
            <a:p>
              <a:pPr indent="-311150" lvl="0" marL="457200" rtl="0" algn="l">
                <a:lnSpc>
                  <a:spcPct val="115000"/>
                </a:lnSpc>
                <a:spcBef>
                  <a:spcPts val="0"/>
                </a:spcBef>
                <a:spcAft>
                  <a:spcPts val="0"/>
                </a:spcAft>
                <a:buClr>
                  <a:srgbClr val="0C58D3"/>
                </a:buClr>
                <a:buSzPts val="1300"/>
                <a:buFont typeface="Roboto"/>
                <a:buChar char="●"/>
              </a:pPr>
              <a:r>
                <a:rPr lang="en-GB" sz="1300">
                  <a:solidFill>
                    <a:srgbClr val="0C58D3"/>
                  </a:solidFill>
                  <a:latin typeface="Roboto"/>
                  <a:ea typeface="Roboto"/>
                  <a:cs typeface="Roboto"/>
                  <a:sym typeface="Roboto"/>
                </a:rPr>
                <a:t>Is the subgroup variable measured </a:t>
              </a:r>
              <a:r>
                <a:rPr b="1" lang="en-GB" sz="1300">
                  <a:solidFill>
                    <a:srgbClr val="0C58D3"/>
                  </a:solidFill>
                  <a:latin typeface="Roboto"/>
                  <a:ea typeface="Roboto"/>
                  <a:cs typeface="Roboto"/>
                  <a:sym typeface="Roboto"/>
                </a:rPr>
                <a:t>before </a:t>
              </a:r>
              <a:r>
                <a:rPr lang="en-GB" sz="1300">
                  <a:solidFill>
                    <a:srgbClr val="0C58D3"/>
                  </a:solidFill>
                  <a:latin typeface="Roboto"/>
                  <a:ea typeface="Roboto"/>
                  <a:cs typeface="Roboto"/>
                  <a:sym typeface="Roboto"/>
                </a:rPr>
                <a:t>/ after randomization</a:t>
              </a:r>
              <a:endParaRPr sz="1300">
                <a:solidFill>
                  <a:srgbClr val="0C58D3"/>
                </a:solidFill>
                <a:latin typeface="Roboto"/>
                <a:ea typeface="Roboto"/>
                <a:cs typeface="Roboto"/>
                <a:sym typeface="Roboto"/>
              </a:endParaRPr>
            </a:p>
            <a:p>
              <a:pPr indent="-311150" lvl="0" marL="457200" rtl="0" algn="l">
                <a:lnSpc>
                  <a:spcPct val="115000"/>
                </a:lnSpc>
                <a:spcBef>
                  <a:spcPts val="0"/>
                </a:spcBef>
                <a:spcAft>
                  <a:spcPts val="0"/>
                </a:spcAft>
                <a:buClr>
                  <a:srgbClr val="0C58D3"/>
                </a:buClr>
                <a:buSzPts val="1300"/>
                <a:buFont typeface="Roboto"/>
                <a:buChar char="●"/>
              </a:pPr>
              <a:r>
                <a:rPr lang="en-GB" sz="1300">
                  <a:solidFill>
                    <a:srgbClr val="0C58D3"/>
                  </a:solidFill>
                  <a:latin typeface="Roboto"/>
                  <a:ea typeface="Roboto"/>
                  <a:cs typeface="Roboto"/>
                  <a:sym typeface="Roboto"/>
                </a:rPr>
                <a:t>Was the hypothesis specified </a:t>
              </a:r>
              <a:r>
                <a:rPr b="1" lang="en-GB" sz="1300">
                  <a:solidFill>
                    <a:srgbClr val="0C58D3"/>
                  </a:solidFill>
                  <a:latin typeface="Roboto"/>
                  <a:ea typeface="Roboto"/>
                  <a:cs typeface="Roboto"/>
                  <a:sym typeface="Roboto"/>
                </a:rPr>
                <a:t>a priori</a:t>
              </a:r>
              <a:r>
                <a:rPr lang="en-GB" sz="1300">
                  <a:solidFill>
                    <a:srgbClr val="0C58D3"/>
                  </a:solidFill>
                  <a:latin typeface="Roboto"/>
                  <a:ea typeface="Roboto"/>
                  <a:cs typeface="Roboto"/>
                  <a:sym typeface="Roboto"/>
                </a:rPr>
                <a:t> with its </a:t>
              </a:r>
              <a:r>
                <a:rPr b="1" lang="en-GB" sz="1300">
                  <a:solidFill>
                    <a:srgbClr val="0C58D3"/>
                  </a:solidFill>
                  <a:latin typeface="Roboto"/>
                  <a:ea typeface="Roboto"/>
                  <a:cs typeface="Roboto"/>
                  <a:sym typeface="Roboto"/>
                </a:rPr>
                <a:t>direction</a:t>
              </a:r>
              <a:endParaRPr b="1" sz="1300">
                <a:solidFill>
                  <a:srgbClr val="0C58D3"/>
                </a:solidFill>
                <a:latin typeface="Roboto"/>
                <a:ea typeface="Roboto"/>
                <a:cs typeface="Roboto"/>
                <a:sym typeface="Roboto"/>
              </a:endParaRPr>
            </a:p>
            <a:p>
              <a:pPr indent="-311150" lvl="0" marL="457200" rtl="0" algn="l">
                <a:lnSpc>
                  <a:spcPct val="115000"/>
                </a:lnSpc>
                <a:spcBef>
                  <a:spcPts val="0"/>
                </a:spcBef>
                <a:spcAft>
                  <a:spcPts val="0"/>
                </a:spcAft>
                <a:buClr>
                  <a:srgbClr val="0C58D3"/>
                </a:buClr>
                <a:buSzPts val="1300"/>
                <a:buFont typeface="Roboto"/>
                <a:buChar char="●"/>
              </a:pPr>
              <a:r>
                <a:rPr lang="en-GB" sz="1300">
                  <a:solidFill>
                    <a:srgbClr val="0C58D3"/>
                  </a:solidFill>
                  <a:latin typeface="Roboto"/>
                  <a:ea typeface="Roboto"/>
                  <a:cs typeface="Roboto"/>
                  <a:sym typeface="Roboto"/>
                </a:rPr>
                <a:t>Was it one of a </a:t>
              </a:r>
              <a:r>
                <a:rPr b="1" lang="en-GB" sz="1300">
                  <a:solidFill>
                    <a:srgbClr val="0C58D3"/>
                  </a:solidFill>
                  <a:latin typeface="Roboto"/>
                  <a:ea typeface="Roboto"/>
                  <a:cs typeface="Roboto"/>
                  <a:sym typeface="Roboto"/>
                </a:rPr>
                <a:t>small number</a:t>
              </a:r>
              <a:r>
                <a:rPr lang="en-GB" sz="1300">
                  <a:solidFill>
                    <a:srgbClr val="0C58D3"/>
                  </a:solidFill>
                  <a:latin typeface="Roboto"/>
                  <a:ea typeface="Roboto"/>
                  <a:cs typeface="Roboto"/>
                  <a:sym typeface="Roboto"/>
                </a:rPr>
                <a:t> of hypothesized effects tested</a:t>
              </a:r>
              <a:endParaRPr sz="1300">
                <a:solidFill>
                  <a:srgbClr val="0C58D3"/>
                </a:solidFill>
                <a:latin typeface="Roboto"/>
                <a:ea typeface="Roboto"/>
                <a:cs typeface="Roboto"/>
                <a:sym typeface="Roboto"/>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0"/>
                                        </p:tgtEl>
                                        <p:attrNameLst>
                                          <p:attrName>style.visibility</p:attrName>
                                        </p:attrNameLst>
                                      </p:cBhvr>
                                      <p:to>
                                        <p:strVal val="visible"/>
                                      </p:to>
                                    </p:set>
                                    <p:animEffect filter="fade" transition="in">
                                      <p:cBhvr>
                                        <p:cTn dur="1000"/>
                                        <p:tgtEl>
                                          <p:spTgt spid="23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2"/>
                                        </p:tgtEl>
                                        <p:attrNameLst>
                                          <p:attrName>style.visibility</p:attrName>
                                        </p:attrNameLst>
                                      </p:cBhvr>
                                      <p:to>
                                        <p:strVal val="visible"/>
                                      </p:to>
                                    </p:set>
                                    <p:animEffect filter="fade" transition="in">
                                      <p:cBhvr>
                                        <p:cTn dur="1000"/>
                                        <p:tgtEl>
                                          <p:spTgt spid="23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4"/>
                                        </p:tgtEl>
                                        <p:attrNameLst>
                                          <p:attrName>style.visibility</p:attrName>
                                        </p:attrNameLst>
                                      </p:cBhvr>
                                      <p:to>
                                        <p:strVal val="visible"/>
                                      </p:to>
                                    </p:set>
                                    <p:animEffect filter="fade" transition="in">
                                      <p:cBhvr>
                                        <p:cTn dur="1000"/>
                                        <p:tgtEl>
                                          <p:spTgt spid="23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1" name="Shape 2381"/>
        <p:cNvGrpSpPr/>
        <p:nvPr/>
      </p:nvGrpSpPr>
      <p:grpSpPr>
        <a:xfrm>
          <a:off x="0" y="0"/>
          <a:ext cx="0" cy="0"/>
          <a:chOff x="0" y="0"/>
          <a:chExt cx="0" cy="0"/>
        </a:xfrm>
      </p:grpSpPr>
      <p:sp>
        <p:nvSpPr>
          <p:cNvPr id="2382" name="Google Shape;2382;p30"/>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Assessing Generalizability</a:t>
            </a:r>
            <a:endParaRPr/>
          </a:p>
        </p:txBody>
      </p:sp>
      <p:grpSp>
        <p:nvGrpSpPr>
          <p:cNvPr id="2383" name="Google Shape;2383;p30"/>
          <p:cNvGrpSpPr/>
          <p:nvPr/>
        </p:nvGrpSpPr>
        <p:grpSpPr>
          <a:xfrm>
            <a:off x="84675" y="1135950"/>
            <a:ext cx="1421100" cy="3039050"/>
            <a:chOff x="84675" y="1135950"/>
            <a:chExt cx="1421100" cy="3039050"/>
          </a:xfrm>
        </p:grpSpPr>
        <p:sp>
          <p:nvSpPr>
            <p:cNvPr id="2384" name="Google Shape;2384;p30"/>
            <p:cNvSpPr/>
            <p:nvPr/>
          </p:nvSpPr>
          <p:spPr>
            <a:xfrm>
              <a:off x="84675" y="1135950"/>
              <a:ext cx="1421100" cy="437400"/>
            </a:xfrm>
            <a:prstGeom prst="rect">
              <a:avLst/>
            </a:prstGeom>
            <a:solidFill>
              <a:srgbClr val="A4C2F4"/>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t>Trial Setting</a:t>
              </a:r>
              <a:endParaRPr b="1" sz="1100"/>
            </a:p>
          </p:txBody>
        </p:sp>
        <p:sp>
          <p:nvSpPr>
            <p:cNvPr id="2385" name="Google Shape;2385;p30"/>
            <p:cNvSpPr/>
            <p:nvPr/>
          </p:nvSpPr>
          <p:spPr>
            <a:xfrm>
              <a:off x="84675" y="1682925"/>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Country</a:t>
              </a:r>
              <a:endParaRPr sz="1000"/>
            </a:p>
          </p:txBody>
        </p:sp>
        <p:sp>
          <p:nvSpPr>
            <p:cNvPr id="2386" name="Google Shape;2386;p30"/>
            <p:cNvSpPr/>
            <p:nvPr/>
          </p:nvSpPr>
          <p:spPr>
            <a:xfrm>
              <a:off x="84675" y="2181450"/>
              <a:ext cx="1421100" cy="4374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Healthcare system</a:t>
              </a:r>
              <a:endParaRPr sz="1000"/>
            </a:p>
          </p:txBody>
        </p:sp>
        <p:sp>
          <p:nvSpPr>
            <p:cNvPr id="2387" name="Google Shape;2387;p30"/>
            <p:cNvSpPr/>
            <p:nvPr/>
          </p:nvSpPr>
          <p:spPr>
            <a:xfrm>
              <a:off x="84675" y="2692100"/>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Centers</a:t>
              </a:r>
              <a:endParaRPr sz="1000"/>
            </a:p>
          </p:txBody>
        </p:sp>
        <p:sp>
          <p:nvSpPr>
            <p:cNvPr id="2388" name="Google Shape;2388;p30"/>
            <p:cNvSpPr/>
            <p:nvPr/>
          </p:nvSpPr>
          <p:spPr>
            <a:xfrm>
              <a:off x="84675" y="3214850"/>
              <a:ext cx="1421100" cy="437400"/>
            </a:xfrm>
            <a:prstGeom prst="rect">
              <a:avLst/>
            </a:prstGeom>
            <a:solidFill>
              <a:srgbClr val="EFEFE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Clinicians</a:t>
              </a:r>
              <a:endParaRPr sz="1000"/>
            </a:p>
          </p:txBody>
        </p:sp>
        <p:sp>
          <p:nvSpPr>
            <p:cNvPr id="2389" name="Google Shape;2389;p30"/>
            <p:cNvSpPr/>
            <p:nvPr/>
          </p:nvSpPr>
          <p:spPr>
            <a:xfrm>
              <a:off x="84675" y="3737600"/>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Care Level</a:t>
              </a:r>
              <a:endParaRPr sz="1000"/>
            </a:p>
          </p:txBody>
        </p:sp>
      </p:grpSp>
      <p:grpSp>
        <p:nvGrpSpPr>
          <p:cNvPr id="2390" name="Google Shape;2390;p30"/>
          <p:cNvGrpSpPr/>
          <p:nvPr/>
        </p:nvGrpSpPr>
        <p:grpSpPr>
          <a:xfrm>
            <a:off x="1576343" y="1135950"/>
            <a:ext cx="1421107" cy="3026925"/>
            <a:chOff x="1576343" y="1135950"/>
            <a:chExt cx="1421107" cy="3026925"/>
          </a:xfrm>
        </p:grpSpPr>
        <p:sp>
          <p:nvSpPr>
            <p:cNvPr id="2391" name="Google Shape;2391;p30"/>
            <p:cNvSpPr/>
            <p:nvPr/>
          </p:nvSpPr>
          <p:spPr>
            <a:xfrm>
              <a:off x="1576343" y="1135950"/>
              <a:ext cx="1421100" cy="437400"/>
            </a:xfrm>
            <a:prstGeom prst="rect">
              <a:avLst/>
            </a:prstGeom>
            <a:solidFill>
              <a:srgbClr val="A4C2F4"/>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t>Patient Selection</a:t>
              </a:r>
              <a:endParaRPr b="1" sz="1100"/>
            </a:p>
          </p:txBody>
        </p:sp>
        <p:sp>
          <p:nvSpPr>
            <p:cNvPr id="2392" name="Google Shape;2392;p30"/>
            <p:cNvSpPr/>
            <p:nvPr/>
          </p:nvSpPr>
          <p:spPr>
            <a:xfrm>
              <a:off x="1576350" y="1670800"/>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Pre-randomisation diagnosis</a:t>
              </a:r>
              <a:endParaRPr sz="1000"/>
            </a:p>
          </p:txBody>
        </p:sp>
        <p:sp>
          <p:nvSpPr>
            <p:cNvPr id="2393" name="Google Shape;2393;p30"/>
            <p:cNvSpPr/>
            <p:nvPr/>
          </p:nvSpPr>
          <p:spPr>
            <a:xfrm>
              <a:off x="1576350" y="2169325"/>
              <a:ext cx="1421100" cy="4374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Eligibility Criteria</a:t>
              </a:r>
              <a:endParaRPr sz="1000"/>
            </a:p>
          </p:txBody>
        </p:sp>
        <p:sp>
          <p:nvSpPr>
            <p:cNvPr id="2394" name="Google Shape;2394;p30"/>
            <p:cNvSpPr/>
            <p:nvPr/>
          </p:nvSpPr>
          <p:spPr>
            <a:xfrm>
              <a:off x="1576350" y="2679975"/>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Randomized : Nonrandomized</a:t>
              </a:r>
              <a:endParaRPr sz="1000"/>
            </a:p>
          </p:txBody>
        </p:sp>
        <p:sp>
          <p:nvSpPr>
            <p:cNvPr id="2395" name="Google Shape;2395;p30"/>
            <p:cNvSpPr/>
            <p:nvPr/>
          </p:nvSpPr>
          <p:spPr>
            <a:xfrm>
              <a:off x="1576350" y="3202725"/>
              <a:ext cx="1421100" cy="437400"/>
            </a:xfrm>
            <a:prstGeom prst="rect">
              <a:avLst/>
            </a:prstGeom>
            <a:solidFill>
              <a:srgbClr val="EFEFE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Declined randomisation</a:t>
              </a:r>
              <a:endParaRPr sz="1000"/>
            </a:p>
          </p:txBody>
        </p:sp>
        <p:sp>
          <p:nvSpPr>
            <p:cNvPr id="2396" name="Google Shape;2396;p30"/>
            <p:cNvSpPr/>
            <p:nvPr/>
          </p:nvSpPr>
          <p:spPr>
            <a:xfrm>
              <a:off x="1576350" y="3725475"/>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Run-in period</a:t>
              </a:r>
              <a:endParaRPr sz="1000"/>
            </a:p>
          </p:txBody>
        </p:sp>
      </p:grpSp>
      <p:grpSp>
        <p:nvGrpSpPr>
          <p:cNvPr id="2397" name="Google Shape;2397;p30"/>
          <p:cNvGrpSpPr/>
          <p:nvPr/>
        </p:nvGrpSpPr>
        <p:grpSpPr>
          <a:xfrm>
            <a:off x="3092425" y="1135950"/>
            <a:ext cx="1421104" cy="3026938"/>
            <a:chOff x="3092425" y="1135950"/>
            <a:chExt cx="1421104" cy="3026938"/>
          </a:xfrm>
        </p:grpSpPr>
        <p:sp>
          <p:nvSpPr>
            <p:cNvPr id="2398" name="Google Shape;2398;p30"/>
            <p:cNvSpPr/>
            <p:nvPr/>
          </p:nvSpPr>
          <p:spPr>
            <a:xfrm>
              <a:off x="3092429" y="1135950"/>
              <a:ext cx="1421100" cy="437400"/>
            </a:xfrm>
            <a:prstGeom prst="rect">
              <a:avLst/>
            </a:prstGeom>
            <a:solidFill>
              <a:srgbClr val="A4C2F4"/>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t>Patient Characteristics</a:t>
              </a:r>
              <a:endParaRPr b="1" sz="1100"/>
            </a:p>
          </p:txBody>
        </p:sp>
        <p:sp>
          <p:nvSpPr>
            <p:cNvPr id="2399" name="Google Shape;2399;p30"/>
            <p:cNvSpPr/>
            <p:nvPr/>
          </p:nvSpPr>
          <p:spPr>
            <a:xfrm>
              <a:off x="3092425" y="1670813"/>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Baseline clinical characteristics</a:t>
              </a:r>
              <a:endParaRPr sz="1000"/>
            </a:p>
          </p:txBody>
        </p:sp>
        <p:sp>
          <p:nvSpPr>
            <p:cNvPr id="2400" name="Google Shape;2400;p30"/>
            <p:cNvSpPr/>
            <p:nvPr/>
          </p:nvSpPr>
          <p:spPr>
            <a:xfrm>
              <a:off x="3092425" y="2169338"/>
              <a:ext cx="1421100" cy="4374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Racial group</a:t>
              </a:r>
              <a:endParaRPr sz="1000"/>
            </a:p>
          </p:txBody>
        </p:sp>
        <p:sp>
          <p:nvSpPr>
            <p:cNvPr id="2401" name="Google Shape;2401;p30"/>
            <p:cNvSpPr/>
            <p:nvPr/>
          </p:nvSpPr>
          <p:spPr>
            <a:xfrm>
              <a:off x="3092425" y="2679988"/>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Stage &amp; severity of disease</a:t>
              </a:r>
              <a:endParaRPr sz="1000"/>
            </a:p>
          </p:txBody>
        </p:sp>
        <p:sp>
          <p:nvSpPr>
            <p:cNvPr id="2402" name="Google Shape;2402;p30"/>
            <p:cNvSpPr/>
            <p:nvPr/>
          </p:nvSpPr>
          <p:spPr>
            <a:xfrm>
              <a:off x="3092425" y="3202738"/>
              <a:ext cx="1421100" cy="437400"/>
            </a:xfrm>
            <a:prstGeom prst="rect">
              <a:avLst/>
            </a:prstGeom>
            <a:solidFill>
              <a:srgbClr val="EFEFE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Comorbidity</a:t>
              </a:r>
              <a:endParaRPr sz="1000"/>
            </a:p>
          </p:txBody>
        </p:sp>
        <p:sp>
          <p:nvSpPr>
            <p:cNvPr id="2403" name="Google Shape;2403;p30"/>
            <p:cNvSpPr/>
            <p:nvPr/>
          </p:nvSpPr>
          <p:spPr>
            <a:xfrm>
              <a:off x="3092425" y="3725488"/>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Absolute</a:t>
              </a:r>
              <a:r>
                <a:rPr lang="en-GB" sz="1000"/>
                <a:t> risk of poor outcome </a:t>
              </a:r>
              <a:endParaRPr sz="1000"/>
            </a:p>
          </p:txBody>
        </p:sp>
      </p:grpSp>
      <p:grpSp>
        <p:nvGrpSpPr>
          <p:cNvPr id="2404" name="Google Shape;2404;p30"/>
          <p:cNvGrpSpPr/>
          <p:nvPr/>
        </p:nvGrpSpPr>
        <p:grpSpPr>
          <a:xfrm>
            <a:off x="4608515" y="1135950"/>
            <a:ext cx="1429010" cy="3026938"/>
            <a:chOff x="4608515" y="1135950"/>
            <a:chExt cx="1429010" cy="3026938"/>
          </a:xfrm>
        </p:grpSpPr>
        <p:sp>
          <p:nvSpPr>
            <p:cNvPr id="2405" name="Google Shape;2405;p30"/>
            <p:cNvSpPr/>
            <p:nvPr/>
          </p:nvSpPr>
          <p:spPr>
            <a:xfrm>
              <a:off x="4608515" y="1135950"/>
              <a:ext cx="1421100" cy="437400"/>
            </a:xfrm>
            <a:prstGeom prst="rect">
              <a:avLst/>
            </a:prstGeom>
            <a:solidFill>
              <a:srgbClr val="A4C2F4"/>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t>Trial Protocol</a:t>
              </a:r>
              <a:endParaRPr b="1" sz="1100"/>
            </a:p>
          </p:txBody>
        </p:sp>
        <p:sp>
          <p:nvSpPr>
            <p:cNvPr id="2406" name="Google Shape;2406;p30"/>
            <p:cNvSpPr/>
            <p:nvPr/>
          </p:nvSpPr>
          <p:spPr>
            <a:xfrm>
              <a:off x="4616425" y="1670813"/>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Trial intervention</a:t>
              </a:r>
              <a:endParaRPr sz="1000"/>
            </a:p>
          </p:txBody>
        </p:sp>
        <p:sp>
          <p:nvSpPr>
            <p:cNvPr id="2407" name="Google Shape;2407;p30"/>
            <p:cNvSpPr/>
            <p:nvPr/>
          </p:nvSpPr>
          <p:spPr>
            <a:xfrm>
              <a:off x="4616425" y="2169338"/>
              <a:ext cx="1421100" cy="4374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Timing of treatment</a:t>
              </a:r>
              <a:endParaRPr sz="1000"/>
            </a:p>
          </p:txBody>
        </p:sp>
        <p:sp>
          <p:nvSpPr>
            <p:cNvPr id="2408" name="Google Shape;2408;p30"/>
            <p:cNvSpPr/>
            <p:nvPr/>
          </p:nvSpPr>
          <p:spPr>
            <a:xfrm>
              <a:off x="4616425" y="2679988"/>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Standard control</a:t>
              </a:r>
              <a:endParaRPr sz="1000"/>
            </a:p>
          </p:txBody>
        </p:sp>
        <p:sp>
          <p:nvSpPr>
            <p:cNvPr id="2409" name="Google Shape;2409;p30"/>
            <p:cNvSpPr/>
            <p:nvPr/>
          </p:nvSpPr>
          <p:spPr>
            <a:xfrm>
              <a:off x="4616425" y="3202738"/>
              <a:ext cx="1421100" cy="437400"/>
            </a:xfrm>
            <a:prstGeom prst="rect">
              <a:avLst/>
            </a:prstGeom>
            <a:solidFill>
              <a:srgbClr val="EFEFE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Co-interventions</a:t>
              </a:r>
              <a:endParaRPr sz="1000"/>
            </a:p>
          </p:txBody>
        </p:sp>
        <p:sp>
          <p:nvSpPr>
            <p:cNvPr id="2410" name="Google Shape;2410;p30"/>
            <p:cNvSpPr/>
            <p:nvPr/>
          </p:nvSpPr>
          <p:spPr>
            <a:xfrm>
              <a:off x="4616425" y="3725488"/>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Advances in care</a:t>
              </a:r>
              <a:endParaRPr sz="1000"/>
            </a:p>
          </p:txBody>
        </p:sp>
      </p:grpSp>
      <p:grpSp>
        <p:nvGrpSpPr>
          <p:cNvPr id="2411" name="Google Shape;2411;p30"/>
          <p:cNvGrpSpPr/>
          <p:nvPr/>
        </p:nvGrpSpPr>
        <p:grpSpPr>
          <a:xfrm>
            <a:off x="6100175" y="1135950"/>
            <a:ext cx="1421108" cy="3026925"/>
            <a:chOff x="6100175" y="1135950"/>
            <a:chExt cx="1421108" cy="3026925"/>
          </a:xfrm>
        </p:grpSpPr>
        <p:sp>
          <p:nvSpPr>
            <p:cNvPr id="2412" name="Google Shape;2412;p30"/>
            <p:cNvSpPr/>
            <p:nvPr/>
          </p:nvSpPr>
          <p:spPr>
            <a:xfrm>
              <a:off x="6100183" y="1135950"/>
              <a:ext cx="1421100" cy="437400"/>
            </a:xfrm>
            <a:prstGeom prst="rect">
              <a:avLst/>
            </a:prstGeom>
            <a:solidFill>
              <a:srgbClr val="A4C2F4"/>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t>Outcomes &amp; FU</a:t>
              </a:r>
              <a:endParaRPr b="1" sz="1100"/>
            </a:p>
          </p:txBody>
        </p:sp>
        <p:sp>
          <p:nvSpPr>
            <p:cNvPr id="2413" name="Google Shape;2413;p30"/>
            <p:cNvSpPr/>
            <p:nvPr/>
          </p:nvSpPr>
          <p:spPr>
            <a:xfrm>
              <a:off x="6100175" y="1670800"/>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Surrogate &amp; composite outcomes</a:t>
              </a:r>
              <a:endParaRPr sz="1000"/>
            </a:p>
          </p:txBody>
        </p:sp>
        <p:sp>
          <p:nvSpPr>
            <p:cNvPr id="2414" name="Google Shape;2414;p30"/>
            <p:cNvSpPr/>
            <p:nvPr/>
          </p:nvSpPr>
          <p:spPr>
            <a:xfrm>
              <a:off x="6100175" y="2169325"/>
              <a:ext cx="1421100" cy="4374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Complex scales</a:t>
              </a:r>
              <a:endParaRPr sz="1000"/>
            </a:p>
          </p:txBody>
        </p:sp>
        <p:sp>
          <p:nvSpPr>
            <p:cNvPr id="2415" name="Google Shape;2415;p30"/>
            <p:cNvSpPr/>
            <p:nvPr/>
          </p:nvSpPr>
          <p:spPr>
            <a:xfrm>
              <a:off x="6100175" y="2679975"/>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Outcome measurement method</a:t>
              </a:r>
              <a:endParaRPr sz="1000"/>
            </a:p>
          </p:txBody>
        </p:sp>
        <p:sp>
          <p:nvSpPr>
            <p:cNvPr id="2416" name="Google Shape;2416;p30"/>
            <p:cNvSpPr/>
            <p:nvPr/>
          </p:nvSpPr>
          <p:spPr>
            <a:xfrm>
              <a:off x="6100175" y="3202725"/>
              <a:ext cx="1421100" cy="437400"/>
            </a:xfrm>
            <a:prstGeom prst="rect">
              <a:avLst/>
            </a:prstGeom>
            <a:solidFill>
              <a:srgbClr val="EFEFE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PROMs</a:t>
              </a:r>
              <a:endParaRPr sz="1000"/>
            </a:p>
          </p:txBody>
        </p:sp>
        <p:sp>
          <p:nvSpPr>
            <p:cNvPr id="2417" name="Google Shape;2417;p30"/>
            <p:cNvSpPr/>
            <p:nvPr/>
          </p:nvSpPr>
          <p:spPr>
            <a:xfrm>
              <a:off x="6100175" y="3725475"/>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F</a:t>
              </a:r>
              <a:r>
                <a:rPr lang="en-GB" sz="1000"/>
                <a:t>ollow up</a:t>
              </a:r>
              <a:r>
                <a:rPr lang="en-GB" sz="1000"/>
                <a:t> freq and adequacy</a:t>
              </a:r>
              <a:endParaRPr sz="1000"/>
            </a:p>
          </p:txBody>
        </p:sp>
      </p:grpSp>
      <p:grpSp>
        <p:nvGrpSpPr>
          <p:cNvPr id="2418" name="Google Shape;2418;p30"/>
          <p:cNvGrpSpPr/>
          <p:nvPr/>
        </p:nvGrpSpPr>
        <p:grpSpPr>
          <a:xfrm>
            <a:off x="7588225" y="1135950"/>
            <a:ext cx="1424708" cy="3026938"/>
            <a:chOff x="7588225" y="1135950"/>
            <a:chExt cx="1424708" cy="3026938"/>
          </a:xfrm>
        </p:grpSpPr>
        <p:sp>
          <p:nvSpPr>
            <p:cNvPr id="2419" name="Google Shape;2419;p30"/>
            <p:cNvSpPr/>
            <p:nvPr/>
          </p:nvSpPr>
          <p:spPr>
            <a:xfrm>
              <a:off x="7591833" y="1135950"/>
              <a:ext cx="1421100" cy="437400"/>
            </a:xfrm>
            <a:prstGeom prst="rect">
              <a:avLst/>
            </a:prstGeom>
            <a:solidFill>
              <a:srgbClr val="A4C2F4"/>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sz="1100"/>
                <a:t>Adverse effects</a:t>
              </a:r>
              <a:endParaRPr b="1" sz="1100"/>
            </a:p>
          </p:txBody>
        </p:sp>
        <p:sp>
          <p:nvSpPr>
            <p:cNvPr id="2420" name="Google Shape;2420;p30"/>
            <p:cNvSpPr/>
            <p:nvPr/>
          </p:nvSpPr>
          <p:spPr>
            <a:xfrm>
              <a:off x="7588225" y="1670813"/>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Completeness of reporting</a:t>
              </a:r>
              <a:endParaRPr sz="1000"/>
            </a:p>
          </p:txBody>
        </p:sp>
        <p:sp>
          <p:nvSpPr>
            <p:cNvPr id="2421" name="Google Shape;2421;p30"/>
            <p:cNvSpPr/>
            <p:nvPr/>
          </p:nvSpPr>
          <p:spPr>
            <a:xfrm>
              <a:off x="7588225" y="2169338"/>
              <a:ext cx="1421100" cy="4374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Rate of treatment discontinuation</a:t>
              </a:r>
              <a:endParaRPr sz="1000"/>
            </a:p>
          </p:txBody>
        </p:sp>
        <p:sp>
          <p:nvSpPr>
            <p:cNvPr id="2422" name="Google Shape;2422;p30"/>
            <p:cNvSpPr/>
            <p:nvPr/>
          </p:nvSpPr>
          <p:spPr>
            <a:xfrm>
              <a:off x="7588225" y="2679988"/>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Exclusion based on complication risk</a:t>
              </a:r>
              <a:endParaRPr sz="1000"/>
            </a:p>
          </p:txBody>
        </p:sp>
        <p:sp>
          <p:nvSpPr>
            <p:cNvPr id="2423" name="Google Shape;2423;p30"/>
            <p:cNvSpPr/>
            <p:nvPr/>
          </p:nvSpPr>
          <p:spPr>
            <a:xfrm>
              <a:off x="7588225" y="3202738"/>
              <a:ext cx="1421100" cy="437400"/>
            </a:xfrm>
            <a:prstGeom prst="rect">
              <a:avLst/>
            </a:prstGeom>
            <a:solidFill>
              <a:srgbClr val="EFEFE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Selection of centers / clinicians</a:t>
              </a:r>
              <a:endParaRPr sz="1000"/>
            </a:p>
          </p:txBody>
        </p:sp>
        <p:sp>
          <p:nvSpPr>
            <p:cNvPr id="2424" name="Google Shape;2424;p30"/>
            <p:cNvSpPr/>
            <p:nvPr/>
          </p:nvSpPr>
          <p:spPr>
            <a:xfrm>
              <a:off x="7588225" y="3725488"/>
              <a:ext cx="1421100" cy="437400"/>
            </a:xfrm>
            <a:prstGeom prst="rect">
              <a:avLst/>
            </a:prstGeom>
            <a:solidFill>
              <a:srgbClr val="C9DAF8"/>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en-GB" sz="1000"/>
                <a:t>Intensity of safety procedures</a:t>
              </a:r>
              <a:endParaRPr sz="1000"/>
            </a:p>
          </p:txBody>
        </p:sp>
      </p:grpSp>
      <p:sp>
        <p:nvSpPr>
          <p:cNvPr id="2425" name="Google Shape;2425;p30"/>
          <p:cNvSpPr txBox="1"/>
          <p:nvPr/>
        </p:nvSpPr>
        <p:spPr>
          <a:xfrm>
            <a:off x="116900" y="4559000"/>
            <a:ext cx="8895900" cy="48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t>Rothwell PM. External validity of randomised controlled trials: “To whom do the results of this trial apply?” Lancet. 2005 Jan 1;365(9453):82–93.</a:t>
            </a:r>
            <a:endParaRPr sz="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0"/>
                                        </p:tgtEl>
                                        <p:attrNameLst>
                                          <p:attrName>style.visibility</p:attrName>
                                        </p:attrNameLst>
                                      </p:cBhvr>
                                      <p:to>
                                        <p:strVal val="visible"/>
                                      </p:to>
                                    </p:set>
                                    <p:animEffect filter="fade" transition="in">
                                      <p:cBhvr>
                                        <p:cTn dur="1000"/>
                                        <p:tgtEl>
                                          <p:spTgt spid="23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7"/>
                                        </p:tgtEl>
                                        <p:attrNameLst>
                                          <p:attrName>style.visibility</p:attrName>
                                        </p:attrNameLst>
                                      </p:cBhvr>
                                      <p:to>
                                        <p:strVal val="visible"/>
                                      </p:to>
                                    </p:set>
                                    <p:animEffect filter="fade" transition="in">
                                      <p:cBhvr>
                                        <p:cTn dur="1000"/>
                                        <p:tgtEl>
                                          <p:spTgt spid="23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4"/>
                                        </p:tgtEl>
                                        <p:attrNameLst>
                                          <p:attrName>style.visibility</p:attrName>
                                        </p:attrNameLst>
                                      </p:cBhvr>
                                      <p:to>
                                        <p:strVal val="visible"/>
                                      </p:to>
                                    </p:set>
                                    <p:animEffect filter="fade" transition="in">
                                      <p:cBhvr>
                                        <p:cTn dur="1000"/>
                                        <p:tgtEl>
                                          <p:spTgt spid="24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1"/>
                                        </p:tgtEl>
                                        <p:attrNameLst>
                                          <p:attrName>style.visibility</p:attrName>
                                        </p:attrNameLst>
                                      </p:cBhvr>
                                      <p:to>
                                        <p:strVal val="visible"/>
                                      </p:to>
                                    </p:set>
                                    <p:animEffect filter="fade" transition="in">
                                      <p:cBhvr>
                                        <p:cTn dur="1000"/>
                                        <p:tgtEl>
                                          <p:spTgt spid="24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8"/>
                                        </p:tgtEl>
                                        <p:attrNameLst>
                                          <p:attrName>style.visibility</p:attrName>
                                        </p:attrNameLst>
                                      </p:cBhvr>
                                      <p:to>
                                        <p:strVal val="visible"/>
                                      </p:to>
                                    </p:set>
                                    <p:animEffect filter="fade" transition="in">
                                      <p:cBhvr>
                                        <p:cTn dur="1000"/>
                                        <p:tgtEl>
                                          <p:spTgt spid="24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9" name="Shape 2429"/>
        <p:cNvGrpSpPr/>
        <p:nvPr/>
      </p:nvGrpSpPr>
      <p:grpSpPr>
        <a:xfrm>
          <a:off x="0" y="0"/>
          <a:ext cx="0" cy="0"/>
          <a:chOff x="0" y="0"/>
          <a:chExt cx="0" cy="0"/>
        </a:xfrm>
      </p:grpSpPr>
      <p:sp>
        <p:nvSpPr>
          <p:cNvPr id="2430" name="Google Shape;2430;p31"/>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Generalizability</a:t>
            </a:r>
            <a:r>
              <a:rPr lang="en-GB"/>
              <a:t> of results</a:t>
            </a:r>
            <a:endParaRPr/>
          </a:p>
        </p:txBody>
      </p:sp>
      <p:sp>
        <p:nvSpPr>
          <p:cNvPr id="2431" name="Google Shape;2431;p31"/>
          <p:cNvSpPr txBox="1"/>
          <p:nvPr>
            <p:ph idx="1" type="body"/>
          </p:nvPr>
        </p:nvSpPr>
        <p:spPr>
          <a:xfrm>
            <a:off x="311700" y="881750"/>
            <a:ext cx="8520600" cy="4097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lang="en-GB"/>
              <a:t>Do not rigidly apply inclusion and exclusion criteria</a:t>
            </a:r>
            <a:endParaRPr/>
          </a:p>
          <a:p>
            <a:pPr indent="-330200" lvl="0" marL="457200" rtl="0" algn="l">
              <a:spcBef>
                <a:spcPts val="0"/>
              </a:spcBef>
              <a:spcAft>
                <a:spcPts val="0"/>
              </a:spcAft>
              <a:buSzPts val="1600"/>
              <a:buAutoNum type="arabicPeriod"/>
            </a:pPr>
            <a:r>
              <a:rPr lang="en-GB"/>
              <a:t>Ask the question - is there a strong reason to suspect that the results WILL NOT be applicable</a:t>
            </a:r>
            <a:endParaRPr/>
          </a:p>
          <a:p>
            <a:pPr indent="-330200" lvl="0" marL="457200" rtl="0" algn="l">
              <a:spcBef>
                <a:spcPts val="0"/>
              </a:spcBef>
              <a:spcAft>
                <a:spcPts val="0"/>
              </a:spcAft>
              <a:buSzPts val="1600"/>
              <a:buAutoNum type="arabicPeriod"/>
            </a:pPr>
            <a:r>
              <a:rPr lang="en-GB"/>
              <a:t>Do not generalise subgroup analysis results with strong justification</a:t>
            </a:r>
            <a:endParaRPr/>
          </a:p>
          <a:p>
            <a:pPr indent="-330200" lvl="0" marL="457200" rtl="0" algn="l">
              <a:spcBef>
                <a:spcPts val="0"/>
              </a:spcBef>
              <a:spcAft>
                <a:spcPts val="0"/>
              </a:spcAft>
              <a:buSzPts val="1600"/>
              <a:buAutoNum type="arabicPeriod"/>
            </a:pPr>
            <a:r>
              <a:rPr lang="en-GB"/>
              <a:t>Check if the outcomes considered were clinical important for the patient</a:t>
            </a:r>
            <a:endParaRPr/>
          </a:p>
          <a:p>
            <a:pPr indent="-311150" lvl="1" marL="914400" rtl="0" algn="l">
              <a:spcBef>
                <a:spcPts val="0"/>
              </a:spcBef>
              <a:spcAft>
                <a:spcPts val="0"/>
              </a:spcAft>
              <a:buSzPts val="1300"/>
              <a:buAutoNum type="alphaLcPeriod"/>
            </a:pPr>
            <a:r>
              <a:rPr lang="en-GB"/>
              <a:t>Surrogate endpoints </a:t>
            </a:r>
            <a:endParaRPr/>
          </a:p>
          <a:p>
            <a:pPr indent="-311150" lvl="1" marL="914400" rtl="0" algn="l">
              <a:spcBef>
                <a:spcPts val="0"/>
              </a:spcBef>
              <a:spcAft>
                <a:spcPts val="0"/>
              </a:spcAft>
              <a:buSzPts val="1300"/>
              <a:buAutoNum type="alphaLcPeriod"/>
            </a:pPr>
            <a:r>
              <a:rPr lang="en-GB"/>
              <a:t>Composite endpoints</a:t>
            </a:r>
            <a:endParaRPr/>
          </a:p>
          <a:p>
            <a:pPr indent="-330200" lvl="0" marL="457200" rtl="0" algn="l">
              <a:spcBef>
                <a:spcPts val="0"/>
              </a:spcBef>
              <a:spcAft>
                <a:spcPts val="0"/>
              </a:spcAft>
              <a:buSzPts val="1600"/>
              <a:buAutoNum type="arabicPeriod"/>
            </a:pPr>
            <a:r>
              <a:rPr lang="en-GB"/>
              <a:t>See if you can calculate the NNT and NNH in your patient.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5" name="Shape 2435"/>
        <p:cNvGrpSpPr/>
        <p:nvPr/>
      </p:nvGrpSpPr>
      <p:grpSpPr>
        <a:xfrm>
          <a:off x="0" y="0"/>
          <a:ext cx="0" cy="0"/>
          <a:chOff x="0" y="0"/>
          <a:chExt cx="0" cy="0"/>
        </a:xfrm>
      </p:grpSpPr>
      <p:sp>
        <p:nvSpPr>
          <p:cNvPr id="2436" name="Google Shape;2436;p32"/>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How to implement it in your practice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0" name="Shape 2440"/>
        <p:cNvGrpSpPr/>
        <p:nvPr/>
      </p:nvGrpSpPr>
      <p:grpSpPr>
        <a:xfrm>
          <a:off x="0" y="0"/>
          <a:ext cx="0" cy="0"/>
          <a:chOff x="0" y="0"/>
          <a:chExt cx="0" cy="0"/>
        </a:xfrm>
      </p:grpSpPr>
      <p:sp>
        <p:nvSpPr>
          <p:cNvPr id="2441" name="Google Shape;2441;p33"/>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Implementation .. is it a rocket science ?</a:t>
            </a:r>
            <a:endParaRPr/>
          </a:p>
        </p:txBody>
      </p:sp>
      <p:pic>
        <p:nvPicPr>
          <p:cNvPr id="2442" name="Google Shape;2442;p33"/>
          <p:cNvPicPr preferRelativeResize="0"/>
          <p:nvPr/>
        </p:nvPicPr>
        <p:blipFill rotWithShape="1">
          <a:blip r:embed="rId3">
            <a:alphaModFix/>
          </a:blip>
          <a:srcRect b="14250" l="5218" r="55747" t="26147"/>
          <a:stretch/>
        </p:blipFill>
        <p:spPr>
          <a:xfrm>
            <a:off x="169326" y="910175"/>
            <a:ext cx="8855501" cy="3802926"/>
          </a:xfrm>
          <a:prstGeom prst="rect">
            <a:avLst/>
          </a:prstGeom>
          <a:noFill/>
          <a:ln>
            <a:noFill/>
          </a:ln>
        </p:spPr>
      </p:pic>
      <p:sp>
        <p:nvSpPr>
          <p:cNvPr id="2443" name="Google Shape;2443;p33"/>
          <p:cNvSpPr txBox="1"/>
          <p:nvPr/>
        </p:nvSpPr>
        <p:spPr>
          <a:xfrm>
            <a:off x="169325" y="4663725"/>
            <a:ext cx="8763000" cy="39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800"/>
              <a:t>Patil VM, Chakraborty S, Bhattacharjee A, Dessai S. Survey of the State of Implementation of the American Society of Clinical Oncology/Oncology Nursing Society Safety Standards for Chemotherapy Administration in India. J Oncol Pract. 2015 Sep;11(5):365–9.</a:t>
            </a:r>
            <a:endParaRPr sz="8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7" name="Shape 2447"/>
        <p:cNvGrpSpPr/>
        <p:nvPr/>
      </p:nvGrpSpPr>
      <p:grpSpPr>
        <a:xfrm>
          <a:off x="0" y="0"/>
          <a:ext cx="0" cy="0"/>
          <a:chOff x="0" y="0"/>
          <a:chExt cx="0" cy="0"/>
        </a:xfrm>
      </p:grpSpPr>
      <p:sp>
        <p:nvSpPr>
          <p:cNvPr id="2448" name="Google Shape;2448;p34"/>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Barriers in Implementing EBM</a:t>
            </a:r>
            <a:endParaRPr/>
          </a:p>
        </p:txBody>
      </p:sp>
      <p:sp>
        <p:nvSpPr>
          <p:cNvPr id="2449" name="Google Shape;2449;p34"/>
          <p:cNvSpPr txBox="1"/>
          <p:nvPr/>
        </p:nvSpPr>
        <p:spPr>
          <a:xfrm>
            <a:off x="278600" y="843850"/>
            <a:ext cx="2674200" cy="374100"/>
          </a:xfrm>
          <a:prstGeom prst="rect">
            <a:avLst/>
          </a:prstGeom>
          <a:solidFill>
            <a:srgbClr val="A4C2F4"/>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t>System Level</a:t>
            </a:r>
            <a:endParaRPr b="1"/>
          </a:p>
        </p:txBody>
      </p:sp>
      <p:sp>
        <p:nvSpPr>
          <p:cNvPr id="2450" name="Google Shape;2450;p34"/>
          <p:cNvSpPr txBox="1"/>
          <p:nvPr/>
        </p:nvSpPr>
        <p:spPr>
          <a:xfrm>
            <a:off x="3241950" y="843850"/>
            <a:ext cx="2674200" cy="374100"/>
          </a:xfrm>
          <a:prstGeom prst="rect">
            <a:avLst/>
          </a:prstGeom>
          <a:solidFill>
            <a:srgbClr val="A4C2F4"/>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t>Staff</a:t>
            </a:r>
            <a:r>
              <a:rPr b="1" lang="en-GB"/>
              <a:t> Level</a:t>
            </a:r>
            <a:endParaRPr b="1"/>
          </a:p>
        </p:txBody>
      </p:sp>
      <p:sp>
        <p:nvSpPr>
          <p:cNvPr id="2451" name="Google Shape;2451;p34"/>
          <p:cNvSpPr txBox="1"/>
          <p:nvPr/>
        </p:nvSpPr>
        <p:spPr>
          <a:xfrm>
            <a:off x="6205300" y="843850"/>
            <a:ext cx="2660100" cy="374100"/>
          </a:xfrm>
          <a:prstGeom prst="rect">
            <a:avLst/>
          </a:prstGeom>
          <a:solidFill>
            <a:srgbClr val="A4C2F4"/>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t>Intervention Level</a:t>
            </a:r>
            <a:endParaRPr b="1"/>
          </a:p>
        </p:txBody>
      </p:sp>
      <p:sp>
        <p:nvSpPr>
          <p:cNvPr id="2452" name="Google Shape;2452;p34"/>
          <p:cNvSpPr txBox="1"/>
          <p:nvPr/>
        </p:nvSpPr>
        <p:spPr>
          <a:xfrm>
            <a:off x="292700" y="1316575"/>
            <a:ext cx="2660100" cy="3252600"/>
          </a:xfrm>
          <a:prstGeom prst="rect">
            <a:avLst/>
          </a:prstGeom>
          <a:solidFill>
            <a:srgbClr val="F3F3F3"/>
          </a:solid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Environment :</a:t>
            </a:r>
            <a:endParaRPr/>
          </a:p>
          <a:p>
            <a:pPr indent="-317500" lvl="1" marL="914400" rtl="0" algn="l">
              <a:spcBef>
                <a:spcPts val="0"/>
              </a:spcBef>
              <a:spcAft>
                <a:spcPts val="0"/>
              </a:spcAft>
              <a:buSzPts val="1400"/>
              <a:buChar char="○"/>
            </a:pPr>
            <a:r>
              <a:rPr lang="en-GB"/>
              <a:t>Staff time</a:t>
            </a:r>
            <a:endParaRPr/>
          </a:p>
          <a:p>
            <a:pPr indent="-317500" lvl="1" marL="914400" rtl="0" algn="l">
              <a:spcBef>
                <a:spcPts val="0"/>
              </a:spcBef>
              <a:spcAft>
                <a:spcPts val="0"/>
              </a:spcAft>
              <a:buSzPts val="1400"/>
              <a:buChar char="○"/>
            </a:pPr>
            <a:r>
              <a:rPr lang="en-GB"/>
              <a:t>Workload</a:t>
            </a:r>
            <a:endParaRPr/>
          </a:p>
          <a:p>
            <a:pPr indent="-317500" lvl="1" marL="914400" rtl="0" algn="l">
              <a:spcBef>
                <a:spcPts val="0"/>
              </a:spcBef>
              <a:spcAft>
                <a:spcPts val="0"/>
              </a:spcAft>
              <a:buSzPts val="1400"/>
              <a:buChar char="○"/>
            </a:pPr>
            <a:r>
              <a:rPr lang="en-GB"/>
              <a:t>Workflow</a:t>
            </a:r>
            <a:endParaRPr/>
          </a:p>
          <a:p>
            <a:pPr indent="-317500" lvl="1" marL="914400" rtl="0" algn="l">
              <a:spcBef>
                <a:spcPts val="0"/>
              </a:spcBef>
              <a:spcAft>
                <a:spcPts val="0"/>
              </a:spcAft>
              <a:buSzPts val="1400"/>
              <a:buChar char="○"/>
            </a:pPr>
            <a:r>
              <a:rPr lang="en-GB"/>
              <a:t>Space available</a:t>
            </a:r>
            <a:endParaRPr/>
          </a:p>
          <a:p>
            <a:pPr indent="-317500" lvl="1" marL="914400" rtl="0" algn="l">
              <a:spcBef>
                <a:spcPts val="0"/>
              </a:spcBef>
              <a:spcAft>
                <a:spcPts val="0"/>
              </a:spcAft>
              <a:buSzPts val="1400"/>
              <a:buChar char="○"/>
            </a:pPr>
            <a:r>
              <a:rPr lang="en-GB"/>
              <a:t>Staff turnover</a:t>
            </a:r>
            <a:endParaRPr/>
          </a:p>
          <a:p>
            <a:pPr indent="-317500" lvl="0" marL="457200" rtl="0" algn="l">
              <a:spcBef>
                <a:spcPts val="0"/>
              </a:spcBef>
              <a:spcAft>
                <a:spcPts val="0"/>
              </a:spcAft>
              <a:buSzPts val="1400"/>
              <a:buChar char="●"/>
            </a:pPr>
            <a:r>
              <a:rPr lang="en-GB"/>
              <a:t>Culture</a:t>
            </a:r>
            <a:endParaRPr/>
          </a:p>
          <a:p>
            <a:pPr indent="-317500" lvl="1" marL="914400" rtl="0" algn="l">
              <a:spcBef>
                <a:spcPts val="0"/>
              </a:spcBef>
              <a:spcAft>
                <a:spcPts val="0"/>
              </a:spcAft>
              <a:buSzPts val="1400"/>
              <a:buChar char="○"/>
            </a:pPr>
            <a:r>
              <a:rPr lang="en-GB"/>
              <a:t>Attitude to change</a:t>
            </a:r>
            <a:endParaRPr/>
          </a:p>
          <a:p>
            <a:pPr indent="-317500" lvl="1" marL="914400" rtl="0" algn="l">
              <a:spcBef>
                <a:spcPts val="0"/>
              </a:spcBef>
              <a:spcAft>
                <a:spcPts val="0"/>
              </a:spcAft>
              <a:buSzPts val="1400"/>
              <a:buChar char="○"/>
            </a:pPr>
            <a:r>
              <a:rPr lang="en-GB"/>
              <a:t>Commitment</a:t>
            </a:r>
            <a:endParaRPr/>
          </a:p>
          <a:p>
            <a:pPr indent="-317500" lvl="1" marL="914400" rtl="0" algn="l">
              <a:spcBef>
                <a:spcPts val="0"/>
              </a:spcBef>
              <a:spcAft>
                <a:spcPts val="0"/>
              </a:spcAft>
              <a:buSzPts val="1400"/>
              <a:buChar char="○"/>
            </a:pPr>
            <a:r>
              <a:rPr lang="en-GB"/>
              <a:t>Flexibility</a:t>
            </a:r>
            <a:endParaRPr/>
          </a:p>
          <a:p>
            <a:pPr indent="-317500" lvl="1" marL="914400" rtl="0" algn="l">
              <a:spcBef>
                <a:spcPts val="0"/>
              </a:spcBef>
              <a:spcAft>
                <a:spcPts val="0"/>
              </a:spcAft>
              <a:buSzPts val="1400"/>
              <a:buChar char="○"/>
            </a:pPr>
            <a:r>
              <a:rPr lang="en-GB"/>
              <a:t>“Champions”</a:t>
            </a:r>
            <a:endParaRPr/>
          </a:p>
          <a:p>
            <a:pPr indent="-317500" lvl="0" marL="457200" rtl="0" algn="l">
              <a:spcBef>
                <a:spcPts val="0"/>
              </a:spcBef>
              <a:spcAft>
                <a:spcPts val="0"/>
              </a:spcAft>
              <a:buSzPts val="1400"/>
              <a:buChar char="●"/>
            </a:pPr>
            <a:r>
              <a:rPr lang="en-GB"/>
              <a:t>Communication process</a:t>
            </a:r>
            <a:endParaRPr/>
          </a:p>
          <a:p>
            <a:pPr indent="-317500" lvl="0" marL="457200" rtl="0" algn="l">
              <a:spcBef>
                <a:spcPts val="0"/>
              </a:spcBef>
              <a:spcAft>
                <a:spcPts val="0"/>
              </a:spcAft>
              <a:buSzPts val="1400"/>
              <a:buChar char="●"/>
            </a:pPr>
            <a:r>
              <a:rPr lang="en-GB"/>
              <a:t>External requirements</a:t>
            </a:r>
            <a:endParaRPr/>
          </a:p>
          <a:p>
            <a:pPr indent="-317500" lvl="1" marL="914400" rtl="0" algn="l">
              <a:spcBef>
                <a:spcPts val="0"/>
              </a:spcBef>
              <a:spcAft>
                <a:spcPts val="0"/>
              </a:spcAft>
              <a:buSzPts val="1400"/>
              <a:buChar char="○"/>
            </a:pPr>
            <a:r>
              <a:rPr lang="en-GB"/>
              <a:t>Reporting standard</a:t>
            </a:r>
            <a:endParaRPr/>
          </a:p>
          <a:p>
            <a:pPr indent="-317500" lvl="1" marL="914400" rtl="0" algn="l">
              <a:spcBef>
                <a:spcPts val="0"/>
              </a:spcBef>
              <a:spcAft>
                <a:spcPts val="0"/>
              </a:spcAft>
              <a:buSzPts val="1400"/>
              <a:buChar char="○"/>
            </a:pPr>
            <a:r>
              <a:rPr lang="en-GB"/>
              <a:t>Guidelines</a:t>
            </a:r>
            <a:endParaRPr/>
          </a:p>
        </p:txBody>
      </p:sp>
      <p:sp>
        <p:nvSpPr>
          <p:cNvPr id="2453" name="Google Shape;2453;p34"/>
          <p:cNvSpPr txBox="1"/>
          <p:nvPr/>
        </p:nvSpPr>
        <p:spPr>
          <a:xfrm>
            <a:off x="3241950" y="1316575"/>
            <a:ext cx="2660100" cy="3252600"/>
          </a:xfrm>
          <a:prstGeom prst="rect">
            <a:avLst/>
          </a:prstGeom>
          <a:solidFill>
            <a:srgbClr val="F3F3F3"/>
          </a:solid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Commitment &amp; attitude</a:t>
            </a:r>
            <a:endParaRPr/>
          </a:p>
          <a:p>
            <a:pPr indent="-317500" lvl="1" marL="914400" rtl="0" algn="l">
              <a:spcBef>
                <a:spcPts val="0"/>
              </a:spcBef>
              <a:spcAft>
                <a:spcPts val="0"/>
              </a:spcAft>
              <a:buSzPts val="1400"/>
              <a:buChar char="○"/>
            </a:pPr>
            <a:r>
              <a:rPr lang="en-GB"/>
              <a:t>Perceived need</a:t>
            </a:r>
            <a:endParaRPr/>
          </a:p>
          <a:p>
            <a:pPr indent="-317500" lvl="1" marL="914400" rtl="0" algn="l">
              <a:spcBef>
                <a:spcPts val="0"/>
              </a:spcBef>
              <a:spcAft>
                <a:spcPts val="0"/>
              </a:spcAft>
              <a:buSzPts val="1400"/>
              <a:buChar char="○"/>
            </a:pPr>
            <a:r>
              <a:rPr lang="en-GB"/>
              <a:t>Ownership</a:t>
            </a:r>
            <a:endParaRPr/>
          </a:p>
          <a:p>
            <a:pPr indent="-317500" lvl="1" marL="914400" rtl="0" algn="l">
              <a:spcBef>
                <a:spcPts val="0"/>
              </a:spcBef>
              <a:spcAft>
                <a:spcPts val="0"/>
              </a:spcAft>
              <a:buSzPts val="1400"/>
              <a:buChar char="○"/>
            </a:pPr>
            <a:r>
              <a:rPr lang="en-GB"/>
              <a:t>Perceived safety</a:t>
            </a:r>
            <a:endParaRPr/>
          </a:p>
          <a:p>
            <a:pPr indent="-317500" lvl="1" marL="914400" rtl="0" algn="l">
              <a:spcBef>
                <a:spcPts val="0"/>
              </a:spcBef>
              <a:spcAft>
                <a:spcPts val="0"/>
              </a:spcAft>
              <a:buSzPts val="1400"/>
              <a:buChar char="○"/>
            </a:pPr>
            <a:r>
              <a:rPr lang="en-GB"/>
              <a:t>Perceived efficiency</a:t>
            </a:r>
            <a:endParaRPr/>
          </a:p>
          <a:p>
            <a:pPr indent="-317500" lvl="1" marL="914400" rtl="0" algn="l">
              <a:spcBef>
                <a:spcPts val="0"/>
              </a:spcBef>
              <a:spcAft>
                <a:spcPts val="0"/>
              </a:spcAft>
              <a:buSzPts val="1400"/>
              <a:buChar char="○"/>
            </a:pPr>
            <a:r>
              <a:rPr lang="en-GB"/>
              <a:t>Belief in change</a:t>
            </a:r>
            <a:endParaRPr/>
          </a:p>
          <a:p>
            <a:pPr indent="-317500" lvl="0" marL="457200" rtl="0" algn="l">
              <a:spcBef>
                <a:spcPts val="0"/>
              </a:spcBef>
              <a:spcAft>
                <a:spcPts val="0"/>
              </a:spcAft>
              <a:buSzPts val="1400"/>
              <a:buChar char="●"/>
            </a:pPr>
            <a:r>
              <a:rPr lang="en-GB"/>
              <a:t>Understanding &amp; awareness</a:t>
            </a:r>
            <a:endParaRPr/>
          </a:p>
          <a:p>
            <a:pPr indent="-317500" lvl="0" marL="457200" rtl="0" algn="l">
              <a:spcBef>
                <a:spcPts val="0"/>
              </a:spcBef>
              <a:spcAft>
                <a:spcPts val="0"/>
              </a:spcAft>
              <a:buSzPts val="1400"/>
              <a:buChar char="●"/>
            </a:pPr>
            <a:r>
              <a:rPr lang="en-GB"/>
              <a:t>Role Identity</a:t>
            </a:r>
            <a:endParaRPr/>
          </a:p>
          <a:p>
            <a:pPr indent="-317500" lvl="1" marL="914400" rtl="0" algn="l">
              <a:spcBef>
                <a:spcPts val="0"/>
              </a:spcBef>
              <a:spcAft>
                <a:spcPts val="0"/>
              </a:spcAft>
              <a:buSzPts val="1400"/>
              <a:buChar char="○"/>
            </a:pPr>
            <a:r>
              <a:rPr lang="en-GB"/>
              <a:t>Flexibility</a:t>
            </a:r>
            <a:endParaRPr/>
          </a:p>
          <a:p>
            <a:pPr indent="-317500" lvl="1" marL="914400" rtl="0" algn="l">
              <a:spcBef>
                <a:spcPts val="0"/>
              </a:spcBef>
              <a:spcAft>
                <a:spcPts val="0"/>
              </a:spcAft>
              <a:buSzPts val="1400"/>
              <a:buChar char="○"/>
            </a:pPr>
            <a:r>
              <a:rPr lang="en-GB"/>
              <a:t>Responsibility</a:t>
            </a:r>
            <a:endParaRPr/>
          </a:p>
          <a:p>
            <a:pPr indent="-317500" lvl="0" marL="457200" rtl="0" algn="l">
              <a:spcBef>
                <a:spcPts val="0"/>
              </a:spcBef>
              <a:spcAft>
                <a:spcPts val="0"/>
              </a:spcAft>
              <a:buSzPts val="1400"/>
              <a:buChar char="●"/>
            </a:pPr>
            <a:r>
              <a:rPr lang="en-GB"/>
              <a:t>Skills, confidence &amp; ability</a:t>
            </a:r>
            <a:endParaRPr/>
          </a:p>
        </p:txBody>
      </p:sp>
      <p:sp>
        <p:nvSpPr>
          <p:cNvPr id="2454" name="Google Shape;2454;p34"/>
          <p:cNvSpPr txBox="1"/>
          <p:nvPr/>
        </p:nvSpPr>
        <p:spPr>
          <a:xfrm>
            <a:off x="6205300" y="1316575"/>
            <a:ext cx="2660100" cy="3252600"/>
          </a:xfrm>
          <a:prstGeom prst="rect">
            <a:avLst/>
          </a:prstGeom>
          <a:solidFill>
            <a:srgbClr val="F3F3F3"/>
          </a:solid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Ease of integration</a:t>
            </a:r>
            <a:endParaRPr/>
          </a:p>
          <a:p>
            <a:pPr indent="-317500" lvl="1" marL="914400" rtl="0" algn="l">
              <a:spcBef>
                <a:spcPts val="0"/>
              </a:spcBef>
              <a:spcAft>
                <a:spcPts val="0"/>
              </a:spcAft>
              <a:buSzPts val="1400"/>
              <a:buChar char="○"/>
            </a:pPr>
            <a:r>
              <a:rPr lang="en-GB"/>
              <a:t>Complexity</a:t>
            </a:r>
            <a:endParaRPr/>
          </a:p>
          <a:p>
            <a:pPr indent="-317500" lvl="1" marL="914400" rtl="0" algn="l">
              <a:spcBef>
                <a:spcPts val="0"/>
              </a:spcBef>
              <a:spcAft>
                <a:spcPts val="0"/>
              </a:spcAft>
              <a:buSzPts val="1400"/>
              <a:buChar char="○"/>
            </a:pPr>
            <a:r>
              <a:rPr lang="en-GB"/>
              <a:t>Cost</a:t>
            </a:r>
            <a:endParaRPr/>
          </a:p>
          <a:p>
            <a:pPr indent="-317500" lvl="1" marL="914400" rtl="0" algn="l">
              <a:spcBef>
                <a:spcPts val="0"/>
              </a:spcBef>
              <a:spcAft>
                <a:spcPts val="0"/>
              </a:spcAft>
              <a:buSzPts val="1400"/>
              <a:buChar char="○"/>
            </a:pPr>
            <a:r>
              <a:rPr lang="en-GB"/>
              <a:t>Flexibility</a:t>
            </a:r>
            <a:endParaRPr/>
          </a:p>
          <a:p>
            <a:pPr indent="-317500" lvl="1" marL="914400" rtl="0" algn="l">
              <a:spcBef>
                <a:spcPts val="0"/>
              </a:spcBef>
              <a:spcAft>
                <a:spcPts val="0"/>
              </a:spcAft>
              <a:buSzPts val="1400"/>
              <a:buChar char="○"/>
            </a:pPr>
            <a:r>
              <a:rPr lang="en-GB"/>
              <a:t>Acceptability</a:t>
            </a:r>
            <a:endParaRPr/>
          </a:p>
          <a:p>
            <a:pPr indent="-317500" lvl="0" marL="457200" rtl="0" algn="l">
              <a:spcBef>
                <a:spcPts val="0"/>
              </a:spcBef>
              <a:spcAft>
                <a:spcPts val="0"/>
              </a:spcAft>
              <a:buSzPts val="1400"/>
              <a:buChar char="●"/>
            </a:pPr>
            <a:r>
              <a:rPr lang="en-GB"/>
              <a:t>Face validity</a:t>
            </a:r>
            <a:endParaRPr/>
          </a:p>
          <a:p>
            <a:pPr indent="-317500" lvl="1" marL="914400" rtl="0" algn="l">
              <a:spcBef>
                <a:spcPts val="0"/>
              </a:spcBef>
              <a:spcAft>
                <a:spcPts val="0"/>
              </a:spcAft>
              <a:buSzPts val="1400"/>
              <a:buChar char="○"/>
            </a:pPr>
            <a:r>
              <a:rPr lang="en-GB"/>
              <a:t>Evidence</a:t>
            </a:r>
            <a:endParaRPr/>
          </a:p>
          <a:p>
            <a:pPr indent="-317500" lvl="0" marL="457200" rtl="0" algn="l">
              <a:spcBef>
                <a:spcPts val="0"/>
              </a:spcBef>
              <a:spcAft>
                <a:spcPts val="0"/>
              </a:spcAft>
              <a:buSzPts val="1400"/>
              <a:buChar char="●"/>
            </a:pPr>
            <a:r>
              <a:rPr lang="en-GB"/>
              <a:t>Safety</a:t>
            </a:r>
            <a:endParaRPr/>
          </a:p>
          <a:p>
            <a:pPr indent="-317500" lvl="1" marL="914400" rtl="0" algn="l">
              <a:spcBef>
                <a:spcPts val="0"/>
              </a:spcBef>
              <a:spcAft>
                <a:spcPts val="0"/>
              </a:spcAft>
              <a:buSzPts val="1400"/>
              <a:buChar char="○"/>
            </a:pPr>
            <a:r>
              <a:rPr lang="en-GB"/>
              <a:t>Patient / Staff</a:t>
            </a:r>
            <a:endParaRPr/>
          </a:p>
          <a:p>
            <a:pPr indent="-317500" lvl="1" marL="914400" rtl="0" algn="l">
              <a:spcBef>
                <a:spcPts val="0"/>
              </a:spcBef>
              <a:spcAft>
                <a:spcPts val="0"/>
              </a:spcAft>
              <a:buSzPts val="1400"/>
              <a:buChar char="○"/>
            </a:pPr>
            <a:r>
              <a:rPr lang="en-GB"/>
              <a:t>Ethical concerns</a:t>
            </a:r>
            <a:endParaRPr/>
          </a:p>
          <a:p>
            <a:pPr indent="-317500" lvl="1" marL="914400" rtl="0" algn="l">
              <a:spcBef>
                <a:spcPts val="0"/>
              </a:spcBef>
              <a:spcAft>
                <a:spcPts val="0"/>
              </a:spcAft>
              <a:buSzPts val="1400"/>
              <a:buChar char="○"/>
            </a:pPr>
            <a:r>
              <a:rPr lang="en-GB"/>
              <a:t>Medicolegal issues</a:t>
            </a:r>
            <a:endParaRPr/>
          </a:p>
          <a:p>
            <a:pPr indent="-317500" lvl="0" marL="457200" rtl="0" algn="l">
              <a:spcBef>
                <a:spcPts val="0"/>
              </a:spcBef>
              <a:spcAft>
                <a:spcPts val="0"/>
              </a:spcAft>
              <a:buSzPts val="1400"/>
              <a:buChar char="●"/>
            </a:pPr>
            <a:r>
              <a:rPr lang="en-GB"/>
              <a:t>Support available</a:t>
            </a:r>
            <a:endParaRPr/>
          </a:p>
          <a:p>
            <a:pPr indent="-317500" lvl="1" marL="914400" rtl="0" algn="l">
              <a:spcBef>
                <a:spcPts val="0"/>
              </a:spcBef>
              <a:spcAft>
                <a:spcPts val="0"/>
              </a:spcAft>
              <a:buSzPts val="1400"/>
              <a:buChar char="○"/>
            </a:pPr>
            <a:r>
              <a:rPr lang="en-GB"/>
              <a:t>Education</a:t>
            </a:r>
            <a:endParaRPr/>
          </a:p>
          <a:p>
            <a:pPr indent="-317500" lvl="1" marL="914400" rtl="0" algn="l">
              <a:spcBef>
                <a:spcPts val="0"/>
              </a:spcBef>
              <a:spcAft>
                <a:spcPts val="0"/>
              </a:spcAft>
              <a:buSzPts val="1400"/>
              <a:buChar char="○"/>
            </a:pPr>
            <a:r>
              <a:rPr lang="en-GB"/>
              <a:t>Feedback</a:t>
            </a:r>
            <a:endParaRPr/>
          </a:p>
          <a:p>
            <a:pPr indent="-317500" lvl="1" marL="914400" rtl="0" algn="l">
              <a:spcBef>
                <a:spcPts val="0"/>
              </a:spcBef>
              <a:spcAft>
                <a:spcPts val="0"/>
              </a:spcAft>
              <a:buSzPts val="1400"/>
              <a:buChar char="○"/>
            </a:pPr>
            <a:r>
              <a:rPr lang="en-GB"/>
              <a:t>User involvement</a:t>
            </a:r>
            <a:endParaRPr/>
          </a:p>
        </p:txBody>
      </p:sp>
      <p:sp>
        <p:nvSpPr>
          <p:cNvPr id="2455" name="Google Shape;2455;p34"/>
          <p:cNvSpPr txBox="1"/>
          <p:nvPr/>
        </p:nvSpPr>
        <p:spPr>
          <a:xfrm>
            <a:off x="275175" y="4706050"/>
            <a:ext cx="8628900" cy="2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
              <a:t>Geerligs L, Rankin NM, Shepherd HL, Butow P. Hospital-based interventions: a systematic review of staff-reported barriers and facilitators to implementation processes. Implement Sci. 2018 Feb 23;13(1):36.</a:t>
            </a:r>
            <a:endParaRPr sz="7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9" name="Shape 2459"/>
        <p:cNvGrpSpPr/>
        <p:nvPr/>
      </p:nvGrpSpPr>
      <p:grpSpPr>
        <a:xfrm>
          <a:off x="0" y="0"/>
          <a:ext cx="0" cy="0"/>
          <a:chOff x="0" y="0"/>
          <a:chExt cx="0" cy="0"/>
        </a:xfrm>
      </p:grpSpPr>
      <p:sp>
        <p:nvSpPr>
          <p:cNvPr id="2460" name="Google Shape;2460;p35"/>
          <p:cNvSpPr txBox="1"/>
          <p:nvPr>
            <p:ph type="title"/>
          </p:nvPr>
        </p:nvSpPr>
        <p:spPr>
          <a:xfrm>
            <a:off x="271800" y="180600"/>
            <a:ext cx="4316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GB"/>
              <a:t>Are you ready to implement ?</a:t>
            </a:r>
            <a:endParaRPr/>
          </a:p>
        </p:txBody>
      </p:sp>
      <p:pic>
        <p:nvPicPr>
          <p:cNvPr id="2461" name="Google Shape;2461;p35"/>
          <p:cNvPicPr preferRelativeResize="0"/>
          <p:nvPr/>
        </p:nvPicPr>
        <p:blipFill rotWithShape="1">
          <a:blip r:embed="rId3">
            <a:alphaModFix/>
          </a:blip>
          <a:srcRect b="9701" l="10966" r="60855" t="13663"/>
          <a:stretch/>
        </p:blipFill>
        <p:spPr>
          <a:xfrm>
            <a:off x="4786251" y="232825"/>
            <a:ext cx="4280179" cy="3273774"/>
          </a:xfrm>
          <a:prstGeom prst="rect">
            <a:avLst/>
          </a:prstGeom>
          <a:noFill/>
          <a:ln>
            <a:noFill/>
          </a:ln>
        </p:spPr>
      </p:pic>
      <p:sp>
        <p:nvSpPr>
          <p:cNvPr id="2462" name="Google Shape;2462;p35"/>
          <p:cNvSpPr txBox="1"/>
          <p:nvPr>
            <p:ph idx="1" type="body"/>
          </p:nvPr>
        </p:nvSpPr>
        <p:spPr>
          <a:xfrm>
            <a:off x="311700" y="1085150"/>
            <a:ext cx="4316100" cy="3925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GB"/>
              <a:t>NCCN recommends routine distress assessment - the DT is a simple screening tool</a:t>
            </a:r>
            <a:endParaRPr/>
          </a:p>
          <a:p>
            <a:pPr indent="-304800" lvl="0" marL="457200" rtl="0" algn="l">
              <a:spcBef>
                <a:spcPts val="0"/>
              </a:spcBef>
              <a:spcAft>
                <a:spcPts val="0"/>
              </a:spcAft>
              <a:buSzPts val="1200"/>
              <a:buChar char="●"/>
            </a:pPr>
            <a:r>
              <a:rPr lang="en-GB"/>
              <a:t>Single day pilot testing done in a tertiary cancer center </a:t>
            </a:r>
            <a:endParaRPr/>
          </a:p>
          <a:p>
            <a:pPr indent="-304800" lvl="0" marL="457200" rtl="0" algn="l">
              <a:spcBef>
                <a:spcPts val="0"/>
              </a:spcBef>
              <a:spcAft>
                <a:spcPts val="0"/>
              </a:spcAft>
              <a:buSzPts val="1200"/>
              <a:buChar char="●"/>
            </a:pPr>
            <a:r>
              <a:rPr lang="en-GB"/>
              <a:t>All patients attending OPD would be offered DT screening. </a:t>
            </a:r>
            <a:endParaRPr/>
          </a:p>
          <a:p>
            <a:pPr indent="-304800" lvl="0" marL="457200" rtl="0" algn="l">
              <a:spcBef>
                <a:spcPts val="0"/>
              </a:spcBef>
              <a:spcAft>
                <a:spcPts val="0"/>
              </a:spcAft>
              <a:buSzPts val="1200"/>
              <a:buChar char="●"/>
            </a:pPr>
            <a:r>
              <a:rPr lang="en-GB"/>
              <a:t>All elements translated for each patient individually by physicians and nursing assistants / nurses. </a:t>
            </a:r>
            <a:endParaRPr/>
          </a:p>
          <a:p>
            <a:pPr indent="-304800" lvl="0" marL="457200" rtl="0" algn="l">
              <a:spcBef>
                <a:spcPts val="0"/>
              </a:spcBef>
              <a:spcAft>
                <a:spcPts val="0"/>
              </a:spcAft>
              <a:buSzPts val="1200"/>
              <a:buChar char="●"/>
            </a:pPr>
            <a:r>
              <a:rPr lang="en-GB"/>
              <a:t>Nearly 15% of the population could not be screening despite efforts from 9 authors and a corresponding number of nurses and nursing assistants of the total 170 patients who visited OPD !!</a:t>
            </a:r>
            <a:endParaRPr/>
          </a:p>
        </p:txBody>
      </p:sp>
      <p:sp>
        <p:nvSpPr>
          <p:cNvPr id="2463" name="Google Shape;2463;p35"/>
          <p:cNvSpPr txBox="1"/>
          <p:nvPr/>
        </p:nvSpPr>
        <p:spPr>
          <a:xfrm>
            <a:off x="4811900" y="3668900"/>
            <a:ext cx="4254600" cy="10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
              <a:t>Dessai SB, Chakraborty S, Sajeev Kumar PB, Babu S, Muttath G, Nair C, et al. Pilot study of single-day distress screening with the NCCN distress thermometer to evaluate the feasibility of routine distress screening in tertiary cancer center in rural India. Psychooncology [Internet]. 2014 Dec 22;</a:t>
            </a:r>
            <a:endParaRPr sz="7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7" name="Shape 2467"/>
        <p:cNvGrpSpPr/>
        <p:nvPr/>
      </p:nvGrpSpPr>
      <p:grpSpPr>
        <a:xfrm>
          <a:off x="0" y="0"/>
          <a:ext cx="0" cy="0"/>
          <a:chOff x="0" y="0"/>
          <a:chExt cx="0" cy="0"/>
        </a:xfrm>
      </p:grpSpPr>
      <p:sp>
        <p:nvSpPr>
          <p:cNvPr id="2468" name="Google Shape;2468;p36"/>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Approach to Implementation of EBM</a:t>
            </a:r>
            <a:endParaRPr/>
          </a:p>
        </p:txBody>
      </p:sp>
      <p:sp>
        <p:nvSpPr>
          <p:cNvPr id="2469" name="Google Shape;2469;p36"/>
          <p:cNvSpPr txBox="1"/>
          <p:nvPr/>
        </p:nvSpPr>
        <p:spPr>
          <a:xfrm>
            <a:off x="278600" y="843850"/>
            <a:ext cx="2674200" cy="374100"/>
          </a:xfrm>
          <a:prstGeom prst="rect">
            <a:avLst/>
          </a:prstGeom>
          <a:solidFill>
            <a:srgbClr val="A4C2F4"/>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t>System Level</a:t>
            </a:r>
            <a:endParaRPr b="1"/>
          </a:p>
        </p:txBody>
      </p:sp>
      <p:sp>
        <p:nvSpPr>
          <p:cNvPr id="2470" name="Google Shape;2470;p36"/>
          <p:cNvSpPr txBox="1"/>
          <p:nvPr/>
        </p:nvSpPr>
        <p:spPr>
          <a:xfrm>
            <a:off x="3241950" y="843850"/>
            <a:ext cx="2674200" cy="374100"/>
          </a:xfrm>
          <a:prstGeom prst="rect">
            <a:avLst/>
          </a:prstGeom>
          <a:solidFill>
            <a:srgbClr val="A4C2F4"/>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t>Staff Level</a:t>
            </a:r>
            <a:endParaRPr b="1"/>
          </a:p>
        </p:txBody>
      </p:sp>
      <p:sp>
        <p:nvSpPr>
          <p:cNvPr id="2471" name="Google Shape;2471;p36"/>
          <p:cNvSpPr txBox="1"/>
          <p:nvPr/>
        </p:nvSpPr>
        <p:spPr>
          <a:xfrm>
            <a:off x="6205300" y="843850"/>
            <a:ext cx="2660100" cy="374100"/>
          </a:xfrm>
          <a:prstGeom prst="rect">
            <a:avLst/>
          </a:prstGeom>
          <a:solidFill>
            <a:srgbClr val="A4C2F4"/>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t>Intervention Level</a:t>
            </a:r>
            <a:endParaRPr b="1"/>
          </a:p>
        </p:txBody>
      </p:sp>
      <p:sp>
        <p:nvSpPr>
          <p:cNvPr id="2472" name="Google Shape;2472;p36"/>
          <p:cNvSpPr txBox="1"/>
          <p:nvPr/>
        </p:nvSpPr>
        <p:spPr>
          <a:xfrm>
            <a:off x="292700" y="1316575"/>
            <a:ext cx="2660100" cy="3252600"/>
          </a:xfrm>
          <a:prstGeom prst="rect">
            <a:avLst/>
          </a:prstGeom>
          <a:solidFill>
            <a:srgbClr val="F3F3F3"/>
          </a:solid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Macro-level</a:t>
            </a:r>
            <a:endParaRPr/>
          </a:p>
          <a:p>
            <a:pPr indent="-317500" lvl="0" marL="457200" rtl="0" algn="l">
              <a:spcBef>
                <a:spcPts val="0"/>
              </a:spcBef>
              <a:spcAft>
                <a:spcPts val="0"/>
              </a:spcAft>
              <a:buSzPts val="1400"/>
              <a:buChar char="●"/>
            </a:pPr>
            <a:r>
              <a:rPr lang="en-GB"/>
              <a:t>Interview stakeholders</a:t>
            </a:r>
            <a:endParaRPr/>
          </a:p>
          <a:p>
            <a:pPr indent="-317500" lvl="0" marL="457200" rtl="0" algn="l">
              <a:spcBef>
                <a:spcPts val="0"/>
              </a:spcBef>
              <a:spcAft>
                <a:spcPts val="0"/>
              </a:spcAft>
              <a:buSzPts val="1400"/>
              <a:buChar char="●"/>
            </a:pPr>
            <a:r>
              <a:rPr lang="en-GB"/>
              <a:t>Dedicated measures:</a:t>
            </a:r>
            <a:endParaRPr/>
          </a:p>
          <a:p>
            <a:pPr indent="-317500" lvl="1" marL="914400" rtl="0" algn="l">
              <a:spcBef>
                <a:spcPts val="0"/>
              </a:spcBef>
              <a:spcAft>
                <a:spcPts val="0"/>
              </a:spcAft>
              <a:buSzPts val="1400"/>
              <a:buChar char="○"/>
            </a:pPr>
            <a:r>
              <a:rPr lang="en-GB"/>
              <a:t>Organizational readiness for implementing change (ORIC)</a:t>
            </a:r>
            <a:endParaRPr/>
          </a:p>
          <a:p>
            <a:pPr indent="-317500" lvl="1" marL="914400" rtl="0" algn="l">
              <a:spcBef>
                <a:spcPts val="0"/>
              </a:spcBef>
              <a:spcAft>
                <a:spcPts val="0"/>
              </a:spcAft>
              <a:buSzPts val="1400"/>
              <a:buChar char="○"/>
            </a:pPr>
            <a:r>
              <a:rPr lang="en-GB"/>
              <a:t>Alberta context tool</a:t>
            </a:r>
            <a:endParaRPr/>
          </a:p>
          <a:p>
            <a:pPr indent="-317500" lvl="0" marL="457200" rtl="0" algn="l">
              <a:spcBef>
                <a:spcPts val="0"/>
              </a:spcBef>
              <a:spcAft>
                <a:spcPts val="0"/>
              </a:spcAft>
              <a:buSzPts val="1400"/>
              <a:buChar char="●"/>
            </a:pPr>
            <a:r>
              <a:rPr lang="en-GB"/>
              <a:t>Understand system level challenges</a:t>
            </a:r>
            <a:endParaRPr/>
          </a:p>
          <a:p>
            <a:pPr indent="0" lvl="0" marL="457200" rtl="0" algn="l">
              <a:spcBef>
                <a:spcPts val="0"/>
              </a:spcBef>
              <a:spcAft>
                <a:spcPts val="0"/>
              </a:spcAft>
              <a:buNone/>
            </a:pPr>
            <a:r>
              <a:t/>
            </a:r>
            <a:endParaRPr/>
          </a:p>
        </p:txBody>
      </p:sp>
      <p:sp>
        <p:nvSpPr>
          <p:cNvPr id="2473" name="Google Shape;2473;p36"/>
          <p:cNvSpPr txBox="1"/>
          <p:nvPr/>
        </p:nvSpPr>
        <p:spPr>
          <a:xfrm>
            <a:off x="3241950" y="1316575"/>
            <a:ext cx="2660100" cy="3252600"/>
          </a:xfrm>
          <a:prstGeom prst="rect">
            <a:avLst/>
          </a:prstGeom>
          <a:solidFill>
            <a:srgbClr val="F3F3F3"/>
          </a:solid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Micro-level</a:t>
            </a:r>
            <a:endParaRPr/>
          </a:p>
          <a:p>
            <a:pPr indent="-317500" lvl="0" marL="457200" rtl="0" algn="l">
              <a:spcBef>
                <a:spcPts val="0"/>
              </a:spcBef>
              <a:spcAft>
                <a:spcPts val="0"/>
              </a:spcAft>
              <a:buSzPts val="1400"/>
              <a:buChar char="●"/>
            </a:pPr>
            <a:r>
              <a:rPr lang="en-GB"/>
              <a:t>Understand staff engagement</a:t>
            </a:r>
            <a:endParaRPr/>
          </a:p>
          <a:p>
            <a:pPr indent="-317500" lvl="0" marL="457200" rtl="0" algn="l">
              <a:spcBef>
                <a:spcPts val="0"/>
              </a:spcBef>
              <a:spcAft>
                <a:spcPts val="0"/>
              </a:spcAft>
              <a:buSzPts val="1400"/>
              <a:buChar char="●"/>
            </a:pPr>
            <a:r>
              <a:rPr lang="en-GB"/>
              <a:t>Explore beliefs regarding intervention</a:t>
            </a:r>
            <a:endParaRPr/>
          </a:p>
          <a:p>
            <a:pPr indent="-317500" lvl="0" marL="457200" rtl="0" algn="l">
              <a:spcBef>
                <a:spcPts val="0"/>
              </a:spcBef>
              <a:spcAft>
                <a:spcPts val="0"/>
              </a:spcAft>
              <a:buSzPts val="1400"/>
              <a:buChar char="●"/>
            </a:pPr>
            <a:r>
              <a:rPr lang="en-GB"/>
              <a:t>Targeted education and training</a:t>
            </a:r>
            <a:endParaRPr/>
          </a:p>
          <a:p>
            <a:pPr indent="-317500" lvl="0" marL="457200" rtl="0" algn="l">
              <a:spcBef>
                <a:spcPts val="0"/>
              </a:spcBef>
              <a:spcAft>
                <a:spcPts val="0"/>
              </a:spcAft>
              <a:buSzPts val="1400"/>
              <a:buChar char="●"/>
            </a:pPr>
            <a:r>
              <a:rPr lang="en-GB"/>
              <a:t>Integration of feedback</a:t>
            </a:r>
            <a:endParaRPr/>
          </a:p>
          <a:p>
            <a:pPr indent="-317500" lvl="0" marL="457200" rtl="0" algn="l">
              <a:spcBef>
                <a:spcPts val="0"/>
              </a:spcBef>
              <a:spcAft>
                <a:spcPts val="0"/>
              </a:spcAft>
              <a:buSzPts val="1400"/>
              <a:buChar char="●"/>
            </a:pPr>
            <a:r>
              <a:rPr lang="en-GB"/>
              <a:t>Share experience with others</a:t>
            </a:r>
            <a:endParaRPr/>
          </a:p>
        </p:txBody>
      </p:sp>
      <p:sp>
        <p:nvSpPr>
          <p:cNvPr id="2474" name="Google Shape;2474;p36"/>
          <p:cNvSpPr txBox="1"/>
          <p:nvPr/>
        </p:nvSpPr>
        <p:spPr>
          <a:xfrm>
            <a:off x="6205300" y="1316575"/>
            <a:ext cx="2660100" cy="3252600"/>
          </a:xfrm>
          <a:prstGeom prst="rect">
            <a:avLst/>
          </a:prstGeom>
          <a:solidFill>
            <a:srgbClr val="F3F3F3"/>
          </a:solid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solidFill>
                  <a:schemeClr val="dk1"/>
                </a:solidFill>
              </a:rPr>
              <a:t>Adaptability of intervention is a key requirement</a:t>
            </a:r>
            <a:endParaRPr/>
          </a:p>
          <a:p>
            <a:pPr indent="-317500" lvl="0" marL="457200" rtl="0" algn="l">
              <a:spcBef>
                <a:spcPts val="0"/>
              </a:spcBef>
              <a:spcAft>
                <a:spcPts val="0"/>
              </a:spcAft>
              <a:buSzPts val="1400"/>
              <a:buChar char="●"/>
            </a:pPr>
            <a:r>
              <a:rPr lang="en-GB"/>
              <a:t>Emphasize pilot testing for feasibility and acceptability</a:t>
            </a:r>
            <a:endParaRPr/>
          </a:p>
        </p:txBody>
      </p:sp>
      <p:sp>
        <p:nvSpPr>
          <p:cNvPr id="2475" name="Google Shape;2475;p36"/>
          <p:cNvSpPr txBox="1"/>
          <p:nvPr/>
        </p:nvSpPr>
        <p:spPr>
          <a:xfrm>
            <a:off x="275175" y="4706050"/>
            <a:ext cx="8628900" cy="2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700"/>
              <a:t>Geerligs L, Rankin NM, Shepherd HL, Butow P. Hospital-based interventions: a systematic review of staff-reported barriers and facilitators to implementation processes. Implement Sci. 2018 Feb 23;13(1):36.</a:t>
            </a:r>
            <a:endParaRPr sz="7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9" name="Shape 2479"/>
        <p:cNvGrpSpPr/>
        <p:nvPr/>
      </p:nvGrpSpPr>
      <p:grpSpPr>
        <a:xfrm>
          <a:off x="0" y="0"/>
          <a:ext cx="0" cy="0"/>
          <a:chOff x="0" y="0"/>
          <a:chExt cx="0" cy="0"/>
        </a:xfrm>
      </p:grpSpPr>
      <p:sp>
        <p:nvSpPr>
          <p:cNvPr id="2480" name="Google Shape;2480;p37"/>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JBI Method</a:t>
            </a:r>
            <a:endParaRPr/>
          </a:p>
        </p:txBody>
      </p:sp>
      <p:sp>
        <p:nvSpPr>
          <p:cNvPr id="2481" name="Google Shape;2481;p37"/>
          <p:cNvSpPr/>
          <p:nvPr/>
        </p:nvSpPr>
        <p:spPr>
          <a:xfrm>
            <a:off x="750075" y="902000"/>
            <a:ext cx="3698100" cy="489000"/>
          </a:xfrm>
          <a:prstGeom prst="rect">
            <a:avLst/>
          </a:pr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t>Identify the practice area</a:t>
            </a:r>
            <a:endParaRPr b="1"/>
          </a:p>
        </p:txBody>
      </p:sp>
      <p:sp>
        <p:nvSpPr>
          <p:cNvPr id="2482" name="Google Shape;2482;p37"/>
          <p:cNvSpPr/>
          <p:nvPr/>
        </p:nvSpPr>
        <p:spPr>
          <a:xfrm>
            <a:off x="102825" y="902000"/>
            <a:ext cx="489000" cy="489000"/>
          </a:xfrm>
          <a:prstGeom prst="ellipse">
            <a:avLst/>
          </a:prstGeom>
          <a:solidFill>
            <a:srgbClr val="DD7E6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1</a:t>
            </a:r>
            <a:endParaRPr b="1"/>
          </a:p>
        </p:txBody>
      </p:sp>
      <p:sp>
        <p:nvSpPr>
          <p:cNvPr id="2483" name="Google Shape;2483;p37"/>
          <p:cNvSpPr/>
          <p:nvPr/>
        </p:nvSpPr>
        <p:spPr>
          <a:xfrm>
            <a:off x="750075" y="1502275"/>
            <a:ext cx="3698100" cy="4890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Engage the change agents</a:t>
            </a:r>
            <a:endParaRPr>
              <a:solidFill>
                <a:srgbClr val="666666"/>
              </a:solidFill>
            </a:endParaRPr>
          </a:p>
        </p:txBody>
      </p:sp>
      <p:sp>
        <p:nvSpPr>
          <p:cNvPr id="2484" name="Google Shape;2484;p37"/>
          <p:cNvSpPr/>
          <p:nvPr/>
        </p:nvSpPr>
        <p:spPr>
          <a:xfrm>
            <a:off x="102825" y="1502275"/>
            <a:ext cx="489000" cy="489000"/>
          </a:xfrm>
          <a:prstGeom prst="ellipse">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2</a:t>
            </a:r>
            <a:endParaRPr>
              <a:solidFill>
                <a:srgbClr val="666666"/>
              </a:solidFill>
            </a:endParaRPr>
          </a:p>
        </p:txBody>
      </p:sp>
      <p:sp>
        <p:nvSpPr>
          <p:cNvPr id="2485" name="Google Shape;2485;p37"/>
          <p:cNvSpPr/>
          <p:nvPr/>
        </p:nvSpPr>
        <p:spPr>
          <a:xfrm>
            <a:off x="750075" y="2115225"/>
            <a:ext cx="3698100" cy="4890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Assess context and readiness to change</a:t>
            </a:r>
            <a:endParaRPr>
              <a:solidFill>
                <a:srgbClr val="666666"/>
              </a:solidFill>
            </a:endParaRPr>
          </a:p>
        </p:txBody>
      </p:sp>
      <p:sp>
        <p:nvSpPr>
          <p:cNvPr id="2486" name="Google Shape;2486;p37"/>
          <p:cNvSpPr/>
          <p:nvPr/>
        </p:nvSpPr>
        <p:spPr>
          <a:xfrm>
            <a:off x="102825" y="2115225"/>
            <a:ext cx="489000" cy="4890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3</a:t>
            </a:r>
            <a:endParaRPr>
              <a:solidFill>
                <a:srgbClr val="666666"/>
              </a:solidFill>
            </a:endParaRPr>
          </a:p>
        </p:txBody>
      </p:sp>
      <p:sp>
        <p:nvSpPr>
          <p:cNvPr id="2487" name="Google Shape;2487;p37"/>
          <p:cNvSpPr/>
          <p:nvPr/>
        </p:nvSpPr>
        <p:spPr>
          <a:xfrm>
            <a:off x="750075" y="2728175"/>
            <a:ext cx="3698100" cy="4890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Review practice against evidence based criteria</a:t>
            </a:r>
            <a:endParaRPr>
              <a:solidFill>
                <a:srgbClr val="666666"/>
              </a:solidFill>
            </a:endParaRPr>
          </a:p>
        </p:txBody>
      </p:sp>
      <p:sp>
        <p:nvSpPr>
          <p:cNvPr id="2488" name="Google Shape;2488;p37"/>
          <p:cNvSpPr/>
          <p:nvPr/>
        </p:nvSpPr>
        <p:spPr>
          <a:xfrm>
            <a:off x="102825" y="2728175"/>
            <a:ext cx="489000" cy="489000"/>
          </a:xfrm>
          <a:prstGeom prst="ellipse">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4</a:t>
            </a:r>
            <a:endParaRPr>
              <a:solidFill>
                <a:srgbClr val="666666"/>
              </a:solidFill>
            </a:endParaRPr>
          </a:p>
        </p:txBody>
      </p:sp>
      <p:sp>
        <p:nvSpPr>
          <p:cNvPr id="2489" name="Google Shape;2489;p37"/>
          <p:cNvSpPr/>
          <p:nvPr/>
        </p:nvSpPr>
        <p:spPr>
          <a:xfrm>
            <a:off x="750075" y="3308275"/>
            <a:ext cx="3698100" cy="489000"/>
          </a:xfrm>
          <a:prstGeom prst="rect">
            <a:avLst/>
          </a:prstGeom>
          <a:solidFill>
            <a:srgbClr val="C9D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Implement changes to practice using GRiP</a:t>
            </a:r>
            <a:endParaRPr>
              <a:solidFill>
                <a:srgbClr val="666666"/>
              </a:solidFill>
            </a:endParaRPr>
          </a:p>
        </p:txBody>
      </p:sp>
      <p:sp>
        <p:nvSpPr>
          <p:cNvPr id="2490" name="Google Shape;2490;p37"/>
          <p:cNvSpPr/>
          <p:nvPr/>
        </p:nvSpPr>
        <p:spPr>
          <a:xfrm>
            <a:off x="102825" y="3308275"/>
            <a:ext cx="489000" cy="489000"/>
          </a:xfrm>
          <a:prstGeom prst="ellipse">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5</a:t>
            </a:r>
            <a:endParaRPr>
              <a:solidFill>
                <a:srgbClr val="666666"/>
              </a:solidFill>
            </a:endParaRPr>
          </a:p>
        </p:txBody>
      </p:sp>
      <p:sp>
        <p:nvSpPr>
          <p:cNvPr id="2491" name="Google Shape;2491;p37"/>
          <p:cNvSpPr/>
          <p:nvPr/>
        </p:nvSpPr>
        <p:spPr>
          <a:xfrm>
            <a:off x="750075" y="3888375"/>
            <a:ext cx="3698100" cy="489000"/>
          </a:xfrm>
          <a:prstGeom prst="rect">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Reassess practice using a </a:t>
            </a:r>
            <a:r>
              <a:rPr lang="en-GB">
                <a:solidFill>
                  <a:srgbClr val="666666"/>
                </a:solidFill>
              </a:rPr>
              <a:t>follow up</a:t>
            </a:r>
            <a:r>
              <a:rPr lang="en-GB">
                <a:solidFill>
                  <a:srgbClr val="666666"/>
                </a:solidFill>
              </a:rPr>
              <a:t> audit</a:t>
            </a:r>
            <a:endParaRPr>
              <a:solidFill>
                <a:srgbClr val="666666"/>
              </a:solidFill>
            </a:endParaRPr>
          </a:p>
        </p:txBody>
      </p:sp>
      <p:sp>
        <p:nvSpPr>
          <p:cNvPr id="2492" name="Google Shape;2492;p37"/>
          <p:cNvSpPr/>
          <p:nvPr/>
        </p:nvSpPr>
        <p:spPr>
          <a:xfrm>
            <a:off x="102825" y="3888375"/>
            <a:ext cx="489000" cy="4890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6</a:t>
            </a:r>
            <a:endParaRPr>
              <a:solidFill>
                <a:srgbClr val="666666"/>
              </a:solidFill>
            </a:endParaRPr>
          </a:p>
        </p:txBody>
      </p:sp>
      <p:sp>
        <p:nvSpPr>
          <p:cNvPr id="2493" name="Google Shape;2493;p37"/>
          <p:cNvSpPr/>
          <p:nvPr/>
        </p:nvSpPr>
        <p:spPr>
          <a:xfrm>
            <a:off x="750075" y="4497975"/>
            <a:ext cx="3698100" cy="4890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Consider sustainability of the project</a:t>
            </a:r>
            <a:endParaRPr>
              <a:solidFill>
                <a:srgbClr val="666666"/>
              </a:solidFill>
            </a:endParaRPr>
          </a:p>
        </p:txBody>
      </p:sp>
      <p:sp>
        <p:nvSpPr>
          <p:cNvPr id="2494" name="Google Shape;2494;p37"/>
          <p:cNvSpPr/>
          <p:nvPr/>
        </p:nvSpPr>
        <p:spPr>
          <a:xfrm>
            <a:off x="102825" y="4497975"/>
            <a:ext cx="489000" cy="489000"/>
          </a:xfrm>
          <a:prstGeom prst="ellipse">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7</a:t>
            </a:r>
            <a:endParaRPr>
              <a:solidFill>
                <a:srgbClr val="666666"/>
              </a:solidFill>
            </a:endParaRPr>
          </a:p>
        </p:txBody>
      </p:sp>
      <p:grpSp>
        <p:nvGrpSpPr>
          <p:cNvPr id="2495" name="Google Shape;2495;p37"/>
          <p:cNvGrpSpPr/>
          <p:nvPr/>
        </p:nvGrpSpPr>
        <p:grpSpPr>
          <a:xfrm>
            <a:off x="4448050" y="902000"/>
            <a:ext cx="4496425" cy="4085100"/>
            <a:chOff x="4448050" y="902000"/>
            <a:chExt cx="4496425" cy="4085100"/>
          </a:xfrm>
        </p:grpSpPr>
        <p:sp>
          <p:nvSpPr>
            <p:cNvPr id="2496" name="Google Shape;2496;p37"/>
            <p:cNvSpPr/>
            <p:nvPr/>
          </p:nvSpPr>
          <p:spPr>
            <a:xfrm>
              <a:off x="4723475" y="902000"/>
              <a:ext cx="4221000" cy="4085100"/>
            </a:xfrm>
            <a:prstGeom prst="rect">
              <a:avLst/>
            </a:prstGeom>
            <a:solidFill>
              <a:srgbClr val="DD7E6B"/>
            </a:solid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Identify the issue which is relevant to key stakeholder groups</a:t>
              </a:r>
              <a:endParaRPr/>
            </a:p>
            <a:p>
              <a:pPr indent="-317500" lvl="0" marL="457200" rtl="0" algn="l">
                <a:spcBef>
                  <a:spcPts val="0"/>
                </a:spcBef>
                <a:spcAft>
                  <a:spcPts val="0"/>
                </a:spcAft>
                <a:buSzPts val="1400"/>
                <a:buChar char="●"/>
              </a:pPr>
              <a:r>
                <a:rPr lang="en-GB"/>
                <a:t>Garner support of this stakeholder group</a:t>
              </a:r>
              <a:endParaRPr/>
            </a:p>
            <a:p>
              <a:pPr indent="-317500" lvl="0" marL="457200" rtl="0" algn="l">
                <a:spcBef>
                  <a:spcPts val="0"/>
                </a:spcBef>
                <a:spcAft>
                  <a:spcPts val="0"/>
                </a:spcAft>
                <a:buSzPts val="1400"/>
                <a:buChar char="●"/>
              </a:pPr>
              <a:r>
                <a:rPr lang="en-GB"/>
                <a:t>Build a consensus within the stakeholder group</a:t>
              </a:r>
              <a:endParaRPr/>
            </a:p>
            <a:p>
              <a:pPr indent="-317500" lvl="0" marL="457200" rtl="0" algn="l">
                <a:spcBef>
                  <a:spcPts val="0"/>
                </a:spcBef>
                <a:spcAft>
                  <a:spcPts val="0"/>
                </a:spcAft>
                <a:buSzPts val="1400"/>
                <a:buChar char="●"/>
              </a:pPr>
              <a:r>
                <a:rPr lang="en-GB"/>
                <a:t>Establish a formal working group </a:t>
              </a:r>
              <a:endParaRPr/>
            </a:p>
            <a:p>
              <a:pPr indent="-317500" lvl="0" marL="457200" rtl="0" algn="l">
                <a:spcBef>
                  <a:spcPts val="0"/>
                </a:spcBef>
                <a:spcAft>
                  <a:spcPts val="0"/>
                </a:spcAft>
                <a:buSzPts val="1400"/>
                <a:buChar char="●"/>
              </a:pPr>
              <a:r>
                <a:rPr lang="en-GB"/>
                <a:t>Prepare a plan:</a:t>
              </a:r>
              <a:endParaRPr/>
            </a:p>
            <a:p>
              <a:pPr indent="-317500" lvl="1" marL="914400" rtl="0" algn="l">
                <a:spcBef>
                  <a:spcPts val="0"/>
                </a:spcBef>
                <a:spcAft>
                  <a:spcPts val="0"/>
                </a:spcAft>
                <a:buSzPts val="1400"/>
                <a:buChar char="○"/>
              </a:pPr>
              <a:r>
                <a:rPr lang="en-GB"/>
                <a:t>Clear goal and objectives</a:t>
              </a:r>
              <a:endParaRPr/>
            </a:p>
            <a:p>
              <a:pPr indent="-317500" lvl="1" marL="914400" rtl="0" algn="l">
                <a:spcBef>
                  <a:spcPts val="0"/>
                </a:spcBef>
                <a:spcAft>
                  <a:spcPts val="0"/>
                </a:spcAft>
                <a:buSzPts val="1400"/>
                <a:buChar char="○"/>
              </a:pPr>
              <a:r>
                <a:rPr lang="en-GB"/>
                <a:t>Obtain support from executive</a:t>
              </a:r>
              <a:endParaRPr/>
            </a:p>
            <a:p>
              <a:pPr indent="-317500" lvl="1" marL="914400" rtl="0" algn="l">
                <a:spcBef>
                  <a:spcPts val="0"/>
                </a:spcBef>
                <a:spcAft>
                  <a:spcPts val="0"/>
                </a:spcAft>
                <a:buSzPts val="1400"/>
                <a:buChar char="○"/>
              </a:pPr>
              <a:r>
                <a:rPr lang="en-GB"/>
                <a:t>Communication strategy</a:t>
              </a:r>
              <a:endParaRPr/>
            </a:p>
          </p:txBody>
        </p:sp>
        <p:sp>
          <p:nvSpPr>
            <p:cNvPr id="2497" name="Google Shape;2497;p37"/>
            <p:cNvSpPr/>
            <p:nvPr/>
          </p:nvSpPr>
          <p:spPr>
            <a:xfrm>
              <a:off x="4448050" y="1081025"/>
              <a:ext cx="330600" cy="179100"/>
            </a:xfrm>
            <a:prstGeom prst="rect">
              <a:avLst/>
            </a:prstGeom>
            <a:solidFill>
              <a:srgbClr val="DD7E6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1" name="Shape 2501"/>
        <p:cNvGrpSpPr/>
        <p:nvPr/>
      </p:nvGrpSpPr>
      <p:grpSpPr>
        <a:xfrm>
          <a:off x="0" y="0"/>
          <a:ext cx="0" cy="0"/>
          <a:chOff x="0" y="0"/>
          <a:chExt cx="0" cy="0"/>
        </a:xfrm>
      </p:grpSpPr>
      <p:sp>
        <p:nvSpPr>
          <p:cNvPr id="2502" name="Google Shape;2502;p38"/>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JBI Method</a:t>
            </a:r>
            <a:endParaRPr/>
          </a:p>
        </p:txBody>
      </p:sp>
      <p:sp>
        <p:nvSpPr>
          <p:cNvPr id="2503" name="Google Shape;2503;p38"/>
          <p:cNvSpPr/>
          <p:nvPr/>
        </p:nvSpPr>
        <p:spPr>
          <a:xfrm>
            <a:off x="750075" y="902000"/>
            <a:ext cx="3698100" cy="489000"/>
          </a:xfrm>
          <a:prstGeom prst="rect">
            <a:avLst/>
          </a:pr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Identify the practice area</a:t>
            </a:r>
            <a:endParaRPr>
              <a:solidFill>
                <a:srgbClr val="666666"/>
              </a:solidFill>
            </a:endParaRPr>
          </a:p>
        </p:txBody>
      </p:sp>
      <p:sp>
        <p:nvSpPr>
          <p:cNvPr id="2504" name="Google Shape;2504;p38"/>
          <p:cNvSpPr/>
          <p:nvPr/>
        </p:nvSpPr>
        <p:spPr>
          <a:xfrm>
            <a:off x="102825" y="902000"/>
            <a:ext cx="489000" cy="4890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1</a:t>
            </a:r>
            <a:endParaRPr>
              <a:solidFill>
                <a:srgbClr val="666666"/>
              </a:solidFill>
            </a:endParaRPr>
          </a:p>
        </p:txBody>
      </p:sp>
      <p:sp>
        <p:nvSpPr>
          <p:cNvPr id="2505" name="Google Shape;2505;p38"/>
          <p:cNvSpPr/>
          <p:nvPr/>
        </p:nvSpPr>
        <p:spPr>
          <a:xfrm>
            <a:off x="750075" y="1502275"/>
            <a:ext cx="3698100" cy="489000"/>
          </a:xfrm>
          <a:prstGeom prst="rect">
            <a:avLst/>
          </a:prstGeom>
          <a:solidFill>
            <a:srgbClr val="F9CB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t>Engage the change agents</a:t>
            </a:r>
            <a:endParaRPr b="1"/>
          </a:p>
        </p:txBody>
      </p:sp>
      <p:sp>
        <p:nvSpPr>
          <p:cNvPr id="2506" name="Google Shape;2506;p38"/>
          <p:cNvSpPr/>
          <p:nvPr/>
        </p:nvSpPr>
        <p:spPr>
          <a:xfrm>
            <a:off x="102825" y="1502275"/>
            <a:ext cx="489000" cy="489000"/>
          </a:xfrm>
          <a:prstGeom prst="ellipse">
            <a:avLst/>
          </a:prstGeom>
          <a:solidFill>
            <a:srgbClr val="F9CB9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2</a:t>
            </a:r>
            <a:endParaRPr b="1"/>
          </a:p>
        </p:txBody>
      </p:sp>
      <p:sp>
        <p:nvSpPr>
          <p:cNvPr id="2507" name="Google Shape;2507;p38"/>
          <p:cNvSpPr/>
          <p:nvPr/>
        </p:nvSpPr>
        <p:spPr>
          <a:xfrm>
            <a:off x="750075" y="2115225"/>
            <a:ext cx="3698100" cy="4890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Assess context and readiness to change</a:t>
            </a:r>
            <a:endParaRPr>
              <a:solidFill>
                <a:srgbClr val="666666"/>
              </a:solidFill>
            </a:endParaRPr>
          </a:p>
        </p:txBody>
      </p:sp>
      <p:sp>
        <p:nvSpPr>
          <p:cNvPr id="2508" name="Google Shape;2508;p38"/>
          <p:cNvSpPr/>
          <p:nvPr/>
        </p:nvSpPr>
        <p:spPr>
          <a:xfrm>
            <a:off x="102825" y="2115225"/>
            <a:ext cx="489000" cy="4890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3</a:t>
            </a:r>
            <a:endParaRPr>
              <a:solidFill>
                <a:srgbClr val="666666"/>
              </a:solidFill>
            </a:endParaRPr>
          </a:p>
        </p:txBody>
      </p:sp>
      <p:sp>
        <p:nvSpPr>
          <p:cNvPr id="2509" name="Google Shape;2509;p38"/>
          <p:cNvSpPr/>
          <p:nvPr/>
        </p:nvSpPr>
        <p:spPr>
          <a:xfrm>
            <a:off x="750075" y="2728175"/>
            <a:ext cx="3698100" cy="4890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Review practice against evidence based criteria</a:t>
            </a:r>
            <a:endParaRPr>
              <a:solidFill>
                <a:srgbClr val="666666"/>
              </a:solidFill>
            </a:endParaRPr>
          </a:p>
        </p:txBody>
      </p:sp>
      <p:sp>
        <p:nvSpPr>
          <p:cNvPr id="2510" name="Google Shape;2510;p38"/>
          <p:cNvSpPr/>
          <p:nvPr/>
        </p:nvSpPr>
        <p:spPr>
          <a:xfrm>
            <a:off x="102825" y="2728175"/>
            <a:ext cx="489000" cy="489000"/>
          </a:xfrm>
          <a:prstGeom prst="ellipse">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4</a:t>
            </a:r>
            <a:endParaRPr>
              <a:solidFill>
                <a:srgbClr val="666666"/>
              </a:solidFill>
            </a:endParaRPr>
          </a:p>
        </p:txBody>
      </p:sp>
      <p:sp>
        <p:nvSpPr>
          <p:cNvPr id="2511" name="Google Shape;2511;p38"/>
          <p:cNvSpPr/>
          <p:nvPr/>
        </p:nvSpPr>
        <p:spPr>
          <a:xfrm>
            <a:off x="750075" y="3308275"/>
            <a:ext cx="3698100" cy="489000"/>
          </a:xfrm>
          <a:prstGeom prst="rect">
            <a:avLst/>
          </a:prstGeom>
          <a:solidFill>
            <a:srgbClr val="C9D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Implement changes to practice using GRiP</a:t>
            </a:r>
            <a:endParaRPr>
              <a:solidFill>
                <a:srgbClr val="666666"/>
              </a:solidFill>
            </a:endParaRPr>
          </a:p>
        </p:txBody>
      </p:sp>
      <p:sp>
        <p:nvSpPr>
          <p:cNvPr id="2512" name="Google Shape;2512;p38"/>
          <p:cNvSpPr/>
          <p:nvPr/>
        </p:nvSpPr>
        <p:spPr>
          <a:xfrm>
            <a:off x="102825" y="3308275"/>
            <a:ext cx="489000" cy="489000"/>
          </a:xfrm>
          <a:prstGeom prst="ellipse">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5</a:t>
            </a:r>
            <a:endParaRPr>
              <a:solidFill>
                <a:srgbClr val="666666"/>
              </a:solidFill>
            </a:endParaRPr>
          </a:p>
        </p:txBody>
      </p:sp>
      <p:sp>
        <p:nvSpPr>
          <p:cNvPr id="2513" name="Google Shape;2513;p38"/>
          <p:cNvSpPr/>
          <p:nvPr/>
        </p:nvSpPr>
        <p:spPr>
          <a:xfrm>
            <a:off x="750075" y="3888375"/>
            <a:ext cx="3698100" cy="489000"/>
          </a:xfrm>
          <a:prstGeom prst="rect">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Reassess practice using a follow up audit</a:t>
            </a:r>
            <a:endParaRPr>
              <a:solidFill>
                <a:srgbClr val="666666"/>
              </a:solidFill>
            </a:endParaRPr>
          </a:p>
        </p:txBody>
      </p:sp>
      <p:sp>
        <p:nvSpPr>
          <p:cNvPr id="2514" name="Google Shape;2514;p38"/>
          <p:cNvSpPr/>
          <p:nvPr/>
        </p:nvSpPr>
        <p:spPr>
          <a:xfrm>
            <a:off x="102825" y="3888375"/>
            <a:ext cx="489000" cy="4890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6</a:t>
            </a:r>
            <a:endParaRPr>
              <a:solidFill>
                <a:srgbClr val="666666"/>
              </a:solidFill>
            </a:endParaRPr>
          </a:p>
        </p:txBody>
      </p:sp>
      <p:sp>
        <p:nvSpPr>
          <p:cNvPr id="2515" name="Google Shape;2515;p38"/>
          <p:cNvSpPr/>
          <p:nvPr/>
        </p:nvSpPr>
        <p:spPr>
          <a:xfrm>
            <a:off x="750075" y="4497975"/>
            <a:ext cx="3698100" cy="4890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Consider sustainability of the project</a:t>
            </a:r>
            <a:endParaRPr>
              <a:solidFill>
                <a:srgbClr val="666666"/>
              </a:solidFill>
            </a:endParaRPr>
          </a:p>
        </p:txBody>
      </p:sp>
      <p:sp>
        <p:nvSpPr>
          <p:cNvPr id="2516" name="Google Shape;2516;p38"/>
          <p:cNvSpPr/>
          <p:nvPr/>
        </p:nvSpPr>
        <p:spPr>
          <a:xfrm>
            <a:off x="102825" y="4497975"/>
            <a:ext cx="489000" cy="489000"/>
          </a:xfrm>
          <a:prstGeom prst="ellipse">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7</a:t>
            </a:r>
            <a:endParaRPr>
              <a:solidFill>
                <a:srgbClr val="666666"/>
              </a:solidFill>
            </a:endParaRPr>
          </a:p>
        </p:txBody>
      </p:sp>
      <p:grpSp>
        <p:nvGrpSpPr>
          <p:cNvPr id="2517" name="Google Shape;2517;p38"/>
          <p:cNvGrpSpPr/>
          <p:nvPr/>
        </p:nvGrpSpPr>
        <p:grpSpPr>
          <a:xfrm>
            <a:off x="4448175" y="902000"/>
            <a:ext cx="4496300" cy="4085100"/>
            <a:chOff x="4448175" y="902000"/>
            <a:chExt cx="4496300" cy="4085100"/>
          </a:xfrm>
        </p:grpSpPr>
        <p:sp>
          <p:nvSpPr>
            <p:cNvPr id="2518" name="Google Shape;2518;p38"/>
            <p:cNvSpPr/>
            <p:nvPr/>
          </p:nvSpPr>
          <p:spPr>
            <a:xfrm>
              <a:off x="4723475" y="902000"/>
              <a:ext cx="4221000" cy="4085100"/>
            </a:xfrm>
            <a:prstGeom prst="rect">
              <a:avLst/>
            </a:prstGeom>
            <a:solidFill>
              <a:srgbClr val="F9CB9C"/>
            </a:solid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Change agents are leaders, facilitators or champions who can bring about change</a:t>
              </a:r>
              <a:endParaRPr/>
            </a:p>
            <a:p>
              <a:pPr indent="-317500" lvl="0" marL="457200" rtl="0" algn="l">
                <a:spcBef>
                  <a:spcPts val="0"/>
                </a:spcBef>
                <a:spcAft>
                  <a:spcPts val="0"/>
                </a:spcAft>
                <a:buSzPts val="1400"/>
                <a:buChar char="●"/>
              </a:pPr>
              <a:r>
                <a:rPr lang="en-GB"/>
                <a:t>Setup a project manager for large scale projects</a:t>
              </a:r>
              <a:endParaRPr/>
            </a:p>
            <a:p>
              <a:pPr indent="-317500" lvl="0" marL="457200" rtl="0" algn="l">
                <a:spcBef>
                  <a:spcPts val="0"/>
                </a:spcBef>
                <a:spcAft>
                  <a:spcPts val="0"/>
                </a:spcAft>
                <a:buSzPts val="1400"/>
                <a:buChar char="●"/>
              </a:pPr>
              <a:r>
                <a:rPr lang="en-GB"/>
                <a:t>Facilitators ensure that they motivate, guide and communicate following the strategy define earlier</a:t>
              </a:r>
              <a:endParaRPr/>
            </a:p>
            <a:p>
              <a:pPr indent="-317500" lvl="0" marL="457200" rtl="0" algn="l">
                <a:spcBef>
                  <a:spcPts val="0"/>
                </a:spcBef>
                <a:spcAft>
                  <a:spcPts val="0"/>
                </a:spcAft>
                <a:buSzPts val="1400"/>
                <a:buChar char="●"/>
              </a:pPr>
              <a:r>
                <a:rPr lang="en-GB"/>
                <a:t>Face to face communication generally results in better facilitation</a:t>
              </a:r>
              <a:endParaRPr/>
            </a:p>
          </p:txBody>
        </p:sp>
        <p:sp>
          <p:nvSpPr>
            <p:cNvPr id="2519" name="Google Shape;2519;p38"/>
            <p:cNvSpPr/>
            <p:nvPr/>
          </p:nvSpPr>
          <p:spPr>
            <a:xfrm>
              <a:off x="4448175" y="1657225"/>
              <a:ext cx="330600" cy="179100"/>
            </a:xfrm>
            <a:prstGeom prst="rect">
              <a:avLst/>
            </a:prstGeom>
            <a:solidFill>
              <a:srgbClr val="F9CB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3" name="Shape 2523"/>
        <p:cNvGrpSpPr/>
        <p:nvPr/>
      </p:nvGrpSpPr>
      <p:grpSpPr>
        <a:xfrm>
          <a:off x="0" y="0"/>
          <a:ext cx="0" cy="0"/>
          <a:chOff x="0" y="0"/>
          <a:chExt cx="0" cy="0"/>
        </a:xfrm>
      </p:grpSpPr>
      <p:sp>
        <p:nvSpPr>
          <p:cNvPr id="2524" name="Google Shape;2524;p39"/>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JBI Method</a:t>
            </a:r>
            <a:endParaRPr/>
          </a:p>
        </p:txBody>
      </p:sp>
      <p:sp>
        <p:nvSpPr>
          <p:cNvPr id="2525" name="Google Shape;2525;p39"/>
          <p:cNvSpPr/>
          <p:nvPr/>
        </p:nvSpPr>
        <p:spPr>
          <a:xfrm>
            <a:off x="750075" y="902000"/>
            <a:ext cx="3698100" cy="489000"/>
          </a:xfrm>
          <a:prstGeom prst="rect">
            <a:avLst/>
          </a:pr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Identify the practice area</a:t>
            </a:r>
            <a:endParaRPr>
              <a:solidFill>
                <a:srgbClr val="666666"/>
              </a:solidFill>
            </a:endParaRPr>
          </a:p>
        </p:txBody>
      </p:sp>
      <p:sp>
        <p:nvSpPr>
          <p:cNvPr id="2526" name="Google Shape;2526;p39"/>
          <p:cNvSpPr/>
          <p:nvPr/>
        </p:nvSpPr>
        <p:spPr>
          <a:xfrm>
            <a:off x="102825" y="902000"/>
            <a:ext cx="489000" cy="4890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1</a:t>
            </a:r>
            <a:endParaRPr>
              <a:solidFill>
                <a:srgbClr val="666666"/>
              </a:solidFill>
            </a:endParaRPr>
          </a:p>
        </p:txBody>
      </p:sp>
      <p:sp>
        <p:nvSpPr>
          <p:cNvPr id="2527" name="Google Shape;2527;p39"/>
          <p:cNvSpPr/>
          <p:nvPr/>
        </p:nvSpPr>
        <p:spPr>
          <a:xfrm>
            <a:off x="750075" y="1502275"/>
            <a:ext cx="3698100" cy="4890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Engage the change agents</a:t>
            </a:r>
            <a:endParaRPr>
              <a:solidFill>
                <a:srgbClr val="666666"/>
              </a:solidFill>
            </a:endParaRPr>
          </a:p>
        </p:txBody>
      </p:sp>
      <p:sp>
        <p:nvSpPr>
          <p:cNvPr id="2528" name="Google Shape;2528;p39"/>
          <p:cNvSpPr/>
          <p:nvPr/>
        </p:nvSpPr>
        <p:spPr>
          <a:xfrm>
            <a:off x="102825" y="1502275"/>
            <a:ext cx="489000" cy="489000"/>
          </a:xfrm>
          <a:prstGeom prst="ellipse">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2</a:t>
            </a:r>
            <a:endParaRPr>
              <a:solidFill>
                <a:srgbClr val="666666"/>
              </a:solidFill>
            </a:endParaRPr>
          </a:p>
        </p:txBody>
      </p:sp>
      <p:sp>
        <p:nvSpPr>
          <p:cNvPr id="2529" name="Google Shape;2529;p39"/>
          <p:cNvSpPr/>
          <p:nvPr/>
        </p:nvSpPr>
        <p:spPr>
          <a:xfrm>
            <a:off x="750075" y="2115225"/>
            <a:ext cx="3698100" cy="4890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t>Assess context and readiness to change</a:t>
            </a:r>
            <a:endParaRPr b="1"/>
          </a:p>
        </p:txBody>
      </p:sp>
      <p:sp>
        <p:nvSpPr>
          <p:cNvPr id="2530" name="Google Shape;2530;p39"/>
          <p:cNvSpPr/>
          <p:nvPr/>
        </p:nvSpPr>
        <p:spPr>
          <a:xfrm>
            <a:off x="102825" y="2115225"/>
            <a:ext cx="489000" cy="489000"/>
          </a:xfrm>
          <a:prstGeom prst="ellipse">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3</a:t>
            </a:r>
            <a:endParaRPr b="1"/>
          </a:p>
        </p:txBody>
      </p:sp>
      <p:sp>
        <p:nvSpPr>
          <p:cNvPr id="2531" name="Google Shape;2531;p39"/>
          <p:cNvSpPr/>
          <p:nvPr/>
        </p:nvSpPr>
        <p:spPr>
          <a:xfrm>
            <a:off x="750075" y="2728175"/>
            <a:ext cx="3698100" cy="4890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Review practice against evidence based criteria</a:t>
            </a:r>
            <a:endParaRPr>
              <a:solidFill>
                <a:srgbClr val="666666"/>
              </a:solidFill>
            </a:endParaRPr>
          </a:p>
        </p:txBody>
      </p:sp>
      <p:sp>
        <p:nvSpPr>
          <p:cNvPr id="2532" name="Google Shape;2532;p39"/>
          <p:cNvSpPr/>
          <p:nvPr/>
        </p:nvSpPr>
        <p:spPr>
          <a:xfrm>
            <a:off x="102825" y="2728175"/>
            <a:ext cx="489000" cy="489000"/>
          </a:xfrm>
          <a:prstGeom prst="ellipse">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4</a:t>
            </a:r>
            <a:endParaRPr>
              <a:solidFill>
                <a:srgbClr val="666666"/>
              </a:solidFill>
            </a:endParaRPr>
          </a:p>
        </p:txBody>
      </p:sp>
      <p:sp>
        <p:nvSpPr>
          <p:cNvPr id="2533" name="Google Shape;2533;p39"/>
          <p:cNvSpPr/>
          <p:nvPr/>
        </p:nvSpPr>
        <p:spPr>
          <a:xfrm>
            <a:off x="750075" y="3308275"/>
            <a:ext cx="3698100" cy="489000"/>
          </a:xfrm>
          <a:prstGeom prst="rect">
            <a:avLst/>
          </a:prstGeom>
          <a:solidFill>
            <a:srgbClr val="C9D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Implement changes to practice using GRiP</a:t>
            </a:r>
            <a:endParaRPr>
              <a:solidFill>
                <a:srgbClr val="666666"/>
              </a:solidFill>
            </a:endParaRPr>
          </a:p>
        </p:txBody>
      </p:sp>
      <p:sp>
        <p:nvSpPr>
          <p:cNvPr id="2534" name="Google Shape;2534;p39"/>
          <p:cNvSpPr/>
          <p:nvPr/>
        </p:nvSpPr>
        <p:spPr>
          <a:xfrm>
            <a:off x="102825" y="3308275"/>
            <a:ext cx="489000" cy="489000"/>
          </a:xfrm>
          <a:prstGeom prst="ellipse">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5</a:t>
            </a:r>
            <a:endParaRPr>
              <a:solidFill>
                <a:srgbClr val="666666"/>
              </a:solidFill>
            </a:endParaRPr>
          </a:p>
        </p:txBody>
      </p:sp>
      <p:sp>
        <p:nvSpPr>
          <p:cNvPr id="2535" name="Google Shape;2535;p39"/>
          <p:cNvSpPr/>
          <p:nvPr/>
        </p:nvSpPr>
        <p:spPr>
          <a:xfrm>
            <a:off x="750075" y="3888375"/>
            <a:ext cx="3698100" cy="489000"/>
          </a:xfrm>
          <a:prstGeom prst="rect">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Reassess practice using a follow up audit</a:t>
            </a:r>
            <a:endParaRPr>
              <a:solidFill>
                <a:srgbClr val="666666"/>
              </a:solidFill>
            </a:endParaRPr>
          </a:p>
        </p:txBody>
      </p:sp>
      <p:sp>
        <p:nvSpPr>
          <p:cNvPr id="2536" name="Google Shape;2536;p39"/>
          <p:cNvSpPr/>
          <p:nvPr/>
        </p:nvSpPr>
        <p:spPr>
          <a:xfrm>
            <a:off x="102825" y="3888375"/>
            <a:ext cx="489000" cy="4890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6</a:t>
            </a:r>
            <a:endParaRPr>
              <a:solidFill>
                <a:srgbClr val="666666"/>
              </a:solidFill>
            </a:endParaRPr>
          </a:p>
        </p:txBody>
      </p:sp>
      <p:sp>
        <p:nvSpPr>
          <p:cNvPr id="2537" name="Google Shape;2537;p39"/>
          <p:cNvSpPr/>
          <p:nvPr/>
        </p:nvSpPr>
        <p:spPr>
          <a:xfrm>
            <a:off x="750075" y="4497975"/>
            <a:ext cx="3698100" cy="4890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Consider sustainability of the project</a:t>
            </a:r>
            <a:endParaRPr>
              <a:solidFill>
                <a:srgbClr val="666666"/>
              </a:solidFill>
            </a:endParaRPr>
          </a:p>
        </p:txBody>
      </p:sp>
      <p:sp>
        <p:nvSpPr>
          <p:cNvPr id="2538" name="Google Shape;2538;p39"/>
          <p:cNvSpPr/>
          <p:nvPr/>
        </p:nvSpPr>
        <p:spPr>
          <a:xfrm>
            <a:off x="102825" y="4497975"/>
            <a:ext cx="489000" cy="489000"/>
          </a:xfrm>
          <a:prstGeom prst="ellipse">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7</a:t>
            </a:r>
            <a:endParaRPr>
              <a:solidFill>
                <a:srgbClr val="666666"/>
              </a:solidFill>
            </a:endParaRPr>
          </a:p>
        </p:txBody>
      </p:sp>
      <p:grpSp>
        <p:nvGrpSpPr>
          <p:cNvPr id="2539" name="Google Shape;2539;p39"/>
          <p:cNvGrpSpPr/>
          <p:nvPr/>
        </p:nvGrpSpPr>
        <p:grpSpPr>
          <a:xfrm>
            <a:off x="4406700" y="902000"/>
            <a:ext cx="4537775" cy="4085100"/>
            <a:chOff x="4406700" y="902000"/>
            <a:chExt cx="4537775" cy="4085100"/>
          </a:xfrm>
        </p:grpSpPr>
        <p:sp>
          <p:nvSpPr>
            <p:cNvPr id="2540" name="Google Shape;2540;p39"/>
            <p:cNvSpPr/>
            <p:nvPr/>
          </p:nvSpPr>
          <p:spPr>
            <a:xfrm>
              <a:off x="4723475" y="902000"/>
              <a:ext cx="4221000" cy="4085100"/>
            </a:xfrm>
            <a:prstGeom prst="rect">
              <a:avLst/>
            </a:prstGeom>
            <a:solidFill>
              <a:srgbClr val="FFE599"/>
            </a:solid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Understanding the macro-picture i.e. the system / organisation</a:t>
              </a:r>
              <a:endParaRPr/>
            </a:p>
            <a:p>
              <a:pPr indent="-317500" lvl="0" marL="457200" rtl="0" algn="l">
                <a:spcBef>
                  <a:spcPts val="0"/>
                </a:spcBef>
                <a:spcAft>
                  <a:spcPts val="0"/>
                </a:spcAft>
                <a:buSzPts val="1400"/>
                <a:buChar char="●"/>
              </a:pPr>
              <a:r>
                <a:rPr lang="en-GB"/>
                <a:t>Analysis required of:</a:t>
              </a:r>
              <a:endParaRPr/>
            </a:p>
            <a:p>
              <a:pPr indent="-317500" lvl="1" marL="914400" rtl="0" algn="l">
                <a:spcBef>
                  <a:spcPts val="0"/>
                </a:spcBef>
                <a:spcAft>
                  <a:spcPts val="0"/>
                </a:spcAft>
                <a:buSzPts val="1400"/>
                <a:buChar char="○"/>
              </a:pPr>
              <a:r>
                <a:rPr lang="en-GB"/>
                <a:t>Commitment to change</a:t>
              </a:r>
              <a:endParaRPr/>
            </a:p>
            <a:p>
              <a:pPr indent="-317500" lvl="1" marL="914400" rtl="0" algn="l">
                <a:spcBef>
                  <a:spcPts val="0"/>
                </a:spcBef>
                <a:spcAft>
                  <a:spcPts val="0"/>
                </a:spcAft>
                <a:buSzPts val="1400"/>
                <a:buChar char="○"/>
              </a:pPr>
              <a:r>
                <a:rPr lang="en-GB"/>
                <a:t>Ability to change</a:t>
              </a:r>
              <a:endParaRPr/>
            </a:p>
            <a:p>
              <a:pPr indent="-317500" lvl="0" marL="457200" rtl="0" algn="l">
                <a:spcBef>
                  <a:spcPts val="0"/>
                </a:spcBef>
                <a:spcAft>
                  <a:spcPts val="0"/>
                </a:spcAft>
                <a:buSzPts val="1400"/>
                <a:buChar char="●"/>
              </a:pPr>
              <a:r>
                <a:rPr lang="en-GB"/>
                <a:t>Key aspects that need to be looked into:</a:t>
              </a:r>
              <a:endParaRPr/>
            </a:p>
            <a:p>
              <a:pPr indent="-317500" lvl="1" marL="914400" rtl="0" algn="l">
                <a:spcBef>
                  <a:spcPts val="0"/>
                </a:spcBef>
                <a:spcAft>
                  <a:spcPts val="0"/>
                </a:spcAft>
                <a:buSzPts val="1400"/>
                <a:buChar char="○"/>
              </a:pPr>
              <a:r>
                <a:rPr lang="en-GB"/>
                <a:t>Decision making process </a:t>
              </a:r>
              <a:endParaRPr/>
            </a:p>
            <a:p>
              <a:pPr indent="-317500" lvl="1" marL="914400" rtl="0" algn="l">
                <a:spcBef>
                  <a:spcPts val="0"/>
                </a:spcBef>
                <a:spcAft>
                  <a:spcPts val="0"/>
                </a:spcAft>
                <a:buSzPts val="1400"/>
                <a:buChar char="○"/>
              </a:pPr>
              <a:r>
                <a:rPr lang="en-GB"/>
                <a:t>Staff strength</a:t>
              </a:r>
              <a:endParaRPr/>
            </a:p>
            <a:p>
              <a:pPr indent="-317500" lvl="1" marL="914400" rtl="0" algn="l">
                <a:spcBef>
                  <a:spcPts val="0"/>
                </a:spcBef>
                <a:spcAft>
                  <a:spcPts val="0"/>
                </a:spcAft>
                <a:buSzPts val="1400"/>
                <a:buChar char="○"/>
              </a:pPr>
              <a:r>
                <a:rPr lang="en-GB"/>
                <a:t>Workplace culture</a:t>
              </a:r>
              <a:endParaRPr/>
            </a:p>
            <a:p>
              <a:pPr indent="-317500" lvl="1" marL="914400" rtl="0" algn="l">
                <a:spcBef>
                  <a:spcPts val="0"/>
                </a:spcBef>
                <a:spcAft>
                  <a:spcPts val="0"/>
                </a:spcAft>
                <a:buSzPts val="1400"/>
                <a:buChar char="○"/>
              </a:pPr>
              <a:r>
                <a:rPr lang="en-GB"/>
                <a:t>Communication</a:t>
              </a:r>
              <a:endParaRPr/>
            </a:p>
            <a:p>
              <a:pPr indent="-317500" lvl="1" marL="914400" rtl="0" algn="l">
                <a:spcBef>
                  <a:spcPts val="0"/>
                </a:spcBef>
                <a:spcAft>
                  <a:spcPts val="0"/>
                </a:spcAft>
                <a:buSzPts val="1400"/>
                <a:buChar char="○"/>
              </a:pPr>
              <a:r>
                <a:rPr lang="en-GB"/>
                <a:t>Resource availability - material and time</a:t>
              </a:r>
              <a:endParaRPr/>
            </a:p>
            <a:p>
              <a:pPr indent="-317500" lvl="1" marL="914400" rtl="0" algn="l">
                <a:spcBef>
                  <a:spcPts val="0"/>
                </a:spcBef>
                <a:spcAft>
                  <a:spcPts val="0"/>
                </a:spcAft>
                <a:buSzPts val="1400"/>
                <a:buChar char="○"/>
              </a:pPr>
              <a:r>
                <a:rPr lang="en-GB"/>
                <a:t>KAP</a:t>
              </a:r>
              <a:endParaRPr/>
            </a:p>
            <a:p>
              <a:pPr indent="-317500" lvl="1" marL="914400" rtl="0" algn="l">
                <a:spcBef>
                  <a:spcPts val="0"/>
                </a:spcBef>
                <a:spcAft>
                  <a:spcPts val="0"/>
                </a:spcAft>
                <a:buSzPts val="1400"/>
                <a:buChar char="○"/>
              </a:pPr>
              <a:r>
                <a:rPr lang="en-GB"/>
                <a:t>Relationships between groups</a:t>
              </a:r>
              <a:endParaRPr/>
            </a:p>
          </p:txBody>
        </p:sp>
        <p:sp>
          <p:nvSpPr>
            <p:cNvPr id="2541" name="Google Shape;2541;p39"/>
            <p:cNvSpPr/>
            <p:nvPr/>
          </p:nvSpPr>
          <p:spPr>
            <a:xfrm>
              <a:off x="4406700" y="2270175"/>
              <a:ext cx="330600" cy="179100"/>
            </a:xfrm>
            <a:prstGeom prst="rect">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5" name="Shape 2545"/>
        <p:cNvGrpSpPr/>
        <p:nvPr/>
      </p:nvGrpSpPr>
      <p:grpSpPr>
        <a:xfrm>
          <a:off x="0" y="0"/>
          <a:ext cx="0" cy="0"/>
          <a:chOff x="0" y="0"/>
          <a:chExt cx="0" cy="0"/>
        </a:xfrm>
      </p:grpSpPr>
      <p:sp>
        <p:nvSpPr>
          <p:cNvPr id="2546" name="Google Shape;2546;p40"/>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JBI Method</a:t>
            </a:r>
            <a:endParaRPr/>
          </a:p>
        </p:txBody>
      </p:sp>
      <p:sp>
        <p:nvSpPr>
          <p:cNvPr id="2547" name="Google Shape;2547;p40"/>
          <p:cNvSpPr/>
          <p:nvPr/>
        </p:nvSpPr>
        <p:spPr>
          <a:xfrm>
            <a:off x="750075" y="902000"/>
            <a:ext cx="3698100" cy="489000"/>
          </a:xfrm>
          <a:prstGeom prst="rect">
            <a:avLst/>
          </a:pr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Identify the practice area</a:t>
            </a:r>
            <a:endParaRPr>
              <a:solidFill>
                <a:srgbClr val="666666"/>
              </a:solidFill>
            </a:endParaRPr>
          </a:p>
        </p:txBody>
      </p:sp>
      <p:sp>
        <p:nvSpPr>
          <p:cNvPr id="2548" name="Google Shape;2548;p40"/>
          <p:cNvSpPr/>
          <p:nvPr/>
        </p:nvSpPr>
        <p:spPr>
          <a:xfrm>
            <a:off x="102825" y="902000"/>
            <a:ext cx="489000" cy="4890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1</a:t>
            </a:r>
            <a:endParaRPr>
              <a:solidFill>
                <a:srgbClr val="666666"/>
              </a:solidFill>
            </a:endParaRPr>
          </a:p>
        </p:txBody>
      </p:sp>
      <p:sp>
        <p:nvSpPr>
          <p:cNvPr id="2549" name="Google Shape;2549;p40"/>
          <p:cNvSpPr/>
          <p:nvPr/>
        </p:nvSpPr>
        <p:spPr>
          <a:xfrm>
            <a:off x="750075" y="1502275"/>
            <a:ext cx="3698100" cy="4890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Engage the change agents</a:t>
            </a:r>
            <a:endParaRPr>
              <a:solidFill>
                <a:srgbClr val="666666"/>
              </a:solidFill>
            </a:endParaRPr>
          </a:p>
        </p:txBody>
      </p:sp>
      <p:sp>
        <p:nvSpPr>
          <p:cNvPr id="2550" name="Google Shape;2550;p40"/>
          <p:cNvSpPr/>
          <p:nvPr/>
        </p:nvSpPr>
        <p:spPr>
          <a:xfrm>
            <a:off x="102825" y="1502275"/>
            <a:ext cx="489000" cy="489000"/>
          </a:xfrm>
          <a:prstGeom prst="ellipse">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2</a:t>
            </a:r>
            <a:endParaRPr>
              <a:solidFill>
                <a:srgbClr val="666666"/>
              </a:solidFill>
            </a:endParaRPr>
          </a:p>
        </p:txBody>
      </p:sp>
      <p:sp>
        <p:nvSpPr>
          <p:cNvPr id="2551" name="Google Shape;2551;p40"/>
          <p:cNvSpPr/>
          <p:nvPr/>
        </p:nvSpPr>
        <p:spPr>
          <a:xfrm>
            <a:off x="750075" y="2115225"/>
            <a:ext cx="3698100" cy="4890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Assess context and readiness to change</a:t>
            </a:r>
            <a:endParaRPr>
              <a:solidFill>
                <a:srgbClr val="666666"/>
              </a:solidFill>
            </a:endParaRPr>
          </a:p>
        </p:txBody>
      </p:sp>
      <p:sp>
        <p:nvSpPr>
          <p:cNvPr id="2552" name="Google Shape;2552;p40"/>
          <p:cNvSpPr/>
          <p:nvPr/>
        </p:nvSpPr>
        <p:spPr>
          <a:xfrm>
            <a:off x="102825" y="2115225"/>
            <a:ext cx="489000" cy="4890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3</a:t>
            </a:r>
            <a:endParaRPr>
              <a:solidFill>
                <a:srgbClr val="666666"/>
              </a:solidFill>
            </a:endParaRPr>
          </a:p>
        </p:txBody>
      </p:sp>
      <p:sp>
        <p:nvSpPr>
          <p:cNvPr id="2553" name="Google Shape;2553;p40"/>
          <p:cNvSpPr/>
          <p:nvPr/>
        </p:nvSpPr>
        <p:spPr>
          <a:xfrm>
            <a:off x="750075" y="2728175"/>
            <a:ext cx="3698100" cy="4890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t>Review practice against evidence based criteria</a:t>
            </a:r>
            <a:endParaRPr b="1"/>
          </a:p>
        </p:txBody>
      </p:sp>
      <p:sp>
        <p:nvSpPr>
          <p:cNvPr id="2554" name="Google Shape;2554;p40"/>
          <p:cNvSpPr/>
          <p:nvPr/>
        </p:nvSpPr>
        <p:spPr>
          <a:xfrm>
            <a:off x="102825" y="2728175"/>
            <a:ext cx="489000" cy="489000"/>
          </a:xfrm>
          <a:prstGeom prst="ellipse">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4</a:t>
            </a:r>
            <a:endParaRPr b="1"/>
          </a:p>
        </p:txBody>
      </p:sp>
      <p:sp>
        <p:nvSpPr>
          <p:cNvPr id="2555" name="Google Shape;2555;p40"/>
          <p:cNvSpPr/>
          <p:nvPr/>
        </p:nvSpPr>
        <p:spPr>
          <a:xfrm>
            <a:off x="750075" y="3308275"/>
            <a:ext cx="3698100" cy="489000"/>
          </a:xfrm>
          <a:prstGeom prst="rect">
            <a:avLst/>
          </a:prstGeom>
          <a:solidFill>
            <a:srgbClr val="C9D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Implement changes to practice using GRiP</a:t>
            </a:r>
            <a:endParaRPr>
              <a:solidFill>
                <a:srgbClr val="666666"/>
              </a:solidFill>
            </a:endParaRPr>
          </a:p>
        </p:txBody>
      </p:sp>
      <p:sp>
        <p:nvSpPr>
          <p:cNvPr id="2556" name="Google Shape;2556;p40"/>
          <p:cNvSpPr/>
          <p:nvPr/>
        </p:nvSpPr>
        <p:spPr>
          <a:xfrm>
            <a:off x="102825" y="3308275"/>
            <a:ext cx="489000" cy="489000"/>
          </a:xfrm>
          <a:prstGeom prst="ellipse">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5</a:t>
            </a:r>
            <a:endParaRPr>
              <a:solidFill>
                <a:srgbClr val="666666"/>
              </a:solidFill>
            </a:endParaRPr>
          </a:p>
        </p:txBody>
      </p:sp>
      <p:sp>
        <p:nvSpPr>
          <p:cNvPr id="2557" name="Google Shape;2557;p40"/>
          <p:cNvSpPr/>
          <p:nvPr/>
        </p:nvSpPr>
        <p:spPr>
          <a:xfrm>
            <a:off x="750075" y="3888375"/>
            <a:ext cx="3698100" cy="489000"/>
          </a:xfrm>
          <a:prstGeom prst="rect">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Reassess practice using a follow up audit</a:t>
            </a:r>
            <a:endParaRPr>
              <a:solidFill>
                <a:srgbClr val="666666"/>
              </a:solidFill>
            </a:endParaRPr>
          </a:p>
        </p:txBody>
      </p:sp>
      <p:sp>
        <p:nvSpPr>
          <p:cNvPr id="2558" name="Google Shape;2558;p40"/>
          <p:cNvSpPr/>
          <p:nvPr/>
        </p:nvSpPr>
        <p:spPr>
          <a:xfrm>
            <a:off x="102825" y="3888375"/>
            <a:ext cx="489000" cy="4890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6</a:t>
            </a:r>
            <a:endParaRPr>
              <a:solidFill>
                <a:srgbClr val="666666"/>
              </a:solidFill>
            </a:endParaRPr>
          </a:p>
        </p:txBody>
      </p:sp>
      <p:sp>
        <p:nvSpPr>
          <p:cNvPr id="2559" name="Google Shape;2559;p40"/>
          <p:cNvSpPr/>
          <p:nvPr/>
        </p:nvSpPr>
        <p:spPr>
          <a:xfrm>
            <a:off x="750075" y="4497975"/>
            <a:ext cx="3698100" cy="4890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Consider sustainability of the project</a:t>
            </a:r>
            <a:endParaRPr>
              <a:solidFill>
                <a:srgbClr val="666666"/>
              </a:solidFill>
            </a:endParaRPr>
          </a:p>
        </p:txBody>
      </p:sp>
      <p:sp>
        <p:nvSpPr>
          <p:cNvPr id="2560" name="Google Shape;2560;p40"/>
          <p:cNvSpPr/>
          <p:nvPr/>
        </p:nvSpPr>
        <p:spPr>
          <a:xfrm>
            <a:off x="102825" y="4497975"/>
            <a:ext cx="489000" cy="489000"/>
          </a:xfrm>
          <a:prstGeom prst="ellipse">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7</a:t>
            </a:r>
            <a:endParaRPr>
              <a:solidFill>
                <a:srgbClr val="666666"/>
              </a:solidFill>
            </a:endParaRPr>
          </a:p>
        </p:txBody>
      </p:sp>
      <p:grpSp>
        <p:nvGrpSpPr>
          <p:cNvPr id="2561" name="Google Shape;2561;p40"/>
          <p:cNvGrpSpPr/>
          <p:nvPr/>
        </p:nvGrpSpPr>
        <p:grpSpPr>
          <a:xfrm>
            <a:off x="4448175" y="902000"/>
            <a:ext cx="4496300" cy="4085100"/>
            <a:chOff x="4448175" y="902000"/>
            <a:chExt cx="4496300" cy="4085100"/>
          </a:xfrm>
        </p:grpSpPr>
        <p:sp>
          <p:nvSpPr>
            <p:cNvPr id="2562" name="Google Shape;2562;p40"/>
            <p:cNvSpPr/>
            <p:nvPr/>
          </p:nvSpPr>
          <p:spPr>
            <a:xfrm>
              <a:off x="4723475" y="902000"/>
              <a:ext cx="4221000" cy="4085100"/>
            </a:xfrm>
            <a:prstGeom prst="rect">
              <a:avLst/>
            </a:prstGeom>
            <a:solidFill>
              <a:srgbClr val="B6D7A8"/>
            </a:solid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Conduct a clinical audit</a:t>
              </a:r>
              <a:endParaRPr/>
            </a:p>
            <a:p>
              <a:pPr indent="-317500" lvl="0" marL="457200" rtl="0" algn="l">
                <a:spcBef>
                  <a:spcPts val="0"/>
                </a:spcBef>
                <a:spcAft>
                  <a:spcPts val="0"/>
                </a:spcAft>
                <a:buSzPts val="1400"/>
                <a:buChar char="●"/>
              </a:pPr>
              <a:r>
                <a:rPr lang="en-GB"/>
                <a:t>Audit defined as a process that seeks to improve outcomes through a systematic review of care against explicit criteria</a:t>
              </a:r>
              <a:endParaRPr/>
            </a:p>
            <a:p>
              <a:pPr indent="-317500" lvl="0" marL="457200" rtl="0" algn="l">
                <a:spcBef>
                  <a:spcPts val="0"/>
                </a:spcBef>
                <a:spcAft>
                  <a:spcPts val="0"/>
                </a:spcAft>
                <a:buSzPts val="1400"/>
                <a:buChar char="●"/>
              </a:pPr>
              <a:r>
                <a:rPr lang="en-GB"/>
                <a:t>Audits need to be a process not one-off</a:t>
              </a:r>
              <a:endParaRPr/>
            </a:p>
            <a:p>
              <a:pPr indent="-317500" lvl="0" marL="457200" rtl="0" algn="l">
                <a:spcBef>
                  <a:spcPts val="0"/>
                </a:spcBef>
                <a:spcAft>
                  <a:spcPts val="0"/>
                </a:spcAft>
                <a:buSzPts val="1400"/>
                <a:buChar char="●"/>
              </a:pPr>
              <a:r>
                <a:rPr lang="en-GB"/>
                <a:t>Needs to have a clearly defined objective</a:t>
              </a:r>
              <a:endParaRPr/>
            </a:p>
            <a:p>
              <a:pPr indent="-317500" lvl="0" marL="457200" rtl="0" algn="l">
                <a:spcBef>
                  <a:spcPts val="0"/>
                </a:spcBef>
                <a:spcAft>
                  <a:spcPts val="0"/>
                </a:spcAft>
                <a:buSzPts val="1400"/>
                <a:buChar char="●"/>
              </a:pPr>
              <a:r>
                <a:rPr lang="en-GB"/>
                <a:t>Two key aspects:</a:t>
              </a:r>
              <a:endParaRPr/>
            </a:p>
            <a:p>
              <a:pPr indent="-317500" lvl="1" marL="914400" rtl="0" algn="l">
                <a:spcBef>
                  <a:spcPts val="0"/>
                </a:spcBef>
                <a:spcAft>
                  <a:spcPts val="0"/>
                </a:spcAft>
                <a:buSzPts val="1400"/>
                <a:buChar char="○"/>
              </a:pPr>
              <a:r>
                <a:rPr lang="en-GB"/>
                <a:t>Sampling strategy</a:t>
              </a:r>
              <a:endParaRPr/>
            </a:p>
            <a:p>
              <a:pPr indent="-317500" lvl="1" marL="914400" rtl="0" algn="l">
                <a:spcBef>
                  <a:spcPts val="0"/>
                </a:spcBef>
                <a:spcAft>
                  <a:spcPts val="0"/>
                </a:spcAft>
                <a:buSzPts val="1400"/>
                <a:buChar char="○"/>
              </a:pPr>
              <a:r>
                <a:rPr lang="en-GB"/>
                <a:t>Data collection process</a:t>
              </a:r>
              <a:endParaRPr/>
            </a:p>
          </p:txBody>
        </p:sp>
        <p:sp>
          <p:nvSpPr>
            <p:cNvPr id="2563" name="Google Shape;2563;p40"/>
            <p:cNvSpPr/>
            <p:nvPr/>
          </p:nvSpPr>
          <p:spPr>
            <a:xfrm>
              <a:off x="4448175" y="2883125"/>
              <a:ext cx="330600" cy="179100"/>
            </a:xfrm>
            <a:prstGeom prst="rect">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7" name="Shape 2567"/>
        <p:cNvGrpSpPr/>
        <p:nvPr/>
      </p:nvGrpSpPr>
      <p:grpSpPr>
        <a:xfrm>
          <a:off x="0" y="0"/>
          <a:ext cx="0" cy="0"/>
          <a:chOff x="0" y="0"/>
          <a:chExt cx="0" cy="0"/>
        </a:xfrm>
      </p:grpSpPr>
      <p:sp>
        <p:nvSpPr>
          <p:cNvPr id="2568" name="Google Shape;2568;p41"/>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JBI Method</a:t>
            </a:r>
            <a:endParaRPr/>
          </a:p>
        </p:txBody>
      </p:sp>
      <p:sp>
        <p:nvSpPr>
          <p:cNvPr id="2569" name="Google Shape;2569;p41"/>
          <p:cNvSpPr/>
          <p:nvPr/>
        </p:nvSpPr>
        <p:spPr>
          <a:xfrm>
            <a:off x="750075" y="902000"/>
            <a:ext cx="3698100" cy="489000"/>
          </a:xfrm>
          <a:prstGeom prst="rect">
            <a:avLst/>
          </a:pr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Identify the practice area</a:t>
            </a:r>
            <a:endParaRPr>
              <a:solidFill>
                <a:srgbClr val="666666"/>
              </a:solidFill>
            </a:endParaRPr>
          </a:p>
        </p:txBody>
      </p:sp>
      <p:sp>
        <p:nvSpPr>
          <p:cNvPr id="2570" name="Google Shape;2570;p41"/>
          <p:cNvSpPr/>
          <p:nvPr/>
        </p:nvSpPr>
        <p:spPr>
          <a:xfrm>
            <a:off x="102825" y="902000"/>
            <a:ext cx="489000" cy="4890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1</a:t>
            </a:r>
            <a:endParaRPr>
              <a:solidFill>
                <a:srgbClr val="666666"/>
              </a:solidFill>
            </a:endParaRPr>
          </a:p>
        </p:txBody>
      </p:sp>
      <p:sp>
        <p:nvSpPr>
          <p:cNvPr id="2571" name="Google Shape;2571;p41"/>
          <p:cNvSpPr/>
          <p:nvPr/>
        </p:nvSpPr>
        <p:spPr>
          <a:xfrm>
            <a:off x="750075" y="1502275"/>
            <a:ext cx="3698100" cy="4890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Engage the change agents</a:t>
            </a:r>
            <a:endParaRPr>
              <a:solidFill>
                <a:srgbClr val="666666"/>
              </a:solidFill>
            </a:endParaRPr>
          </a:p>
        </p:txBody>
      </p:sp>
      <p:sp>
        <p:nvSpPr>
          <p:cNvPr id="2572" name="Google Shape;2572;p41"/>
          <p:cNvSpPr/>
          <p:nvPr/>
        </p:nvSpPr>
        <p:spPr>
          <a:xfrm>
            <a:off x="102825" y="1502275"/>
            <a:ext cx="489000" cy="489000"/>
          </a:xfrm>
          <a:prstGeom prst="ellipse">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2</a:t>
            </a:r>
            <a:endParaRPr>
              <a:solidFill>
                <a:srgbClr val="666666"/>
              </a:solidFill>
            </a:endParaRPr>
          </a:p>
        </p:txBody>
      </p:sp>
      <p:sp>
        <p:nvSpPr>
          <p:cNvPr id="2573" name="Google Shape;2573;p41"/>
          <p:cNvSpPr/>
          <p:nvPr/>
        </p:nvSpPr>
        <p:spPr>
          <a:xfrm>
            <a:off x="750075" y="2115225"/>
            <a:ext cx="3698100" cy="4890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Assess context and readiness to change</a:t>
            </a:r>
            <a:endParaRPr>
              <a:solidFill>
                <a:srgbClr val="666666"/>
              </a:solidFill>
            </a:endParaRPr>
          </a:p>
        </p:txBody>
      </p:sp>
      <p:sp>
        <p:nvSpPr>
          <p:cNvPr id="2574" name="Google Shape;2574;p41"/>
          <p:cNvSpPr/>
          <p:nvPr/>
        </p:nvSpPr>
        <p:spPr>
          <a:xfrm>
            <a:off x="102825" y="2115225"/>
            <a:ext cx="489000" cy="4890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3</a:t>
            </a:r>
            <a:endParaRPr>
              <a:solidFill>
                <a:srgbClr val="666666"/>
              </a:solidFill>
            </a:endParaRPr>
          </a:p>
        </p:txBody>
      </p:sp>
      <p:sp>
        <p:nvSpPr>
          <p:cNvPr id="2575" name="Google Shape;2575;p41"/>
          <p:cNvSpPr/>
          <p:nvPr/>
        </p:nvSpPr>
        <p:spPr>
          <a:xfrm>
            <a:off x="750075" y="2728175"/>
            <a:ext cx="3698100" cy="4890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Review practice against evidence based criteria</a:t>
            </a:r>
            <a:endParaRPr>
              <a:solidFill>
                <a:srgbClr val="666666"/>
              </a:solidFill>
            </a:endParaRPr>
          </a:p>
        </p:txBody>
      </p:sp>
      <p:sp>
        <p:nvSpPr>
          <p:cNvPr id="2576" name="Google Shape;2576;p41"/>
          <p:cNvSpPr/>
          <p:nvPr/>
        </p:nvSpPr>
        <p:spPr>
          <a:xfrm>
            <a:off x="102825" y="2728175"/>
            <a:ext cx="489000" cy="489000"/>
          </a:xfrm>
          <a:prstGeom prst="ellipse">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4</a:t>
            </a:r>
            <a:endParaRPr>
              <a:solidFill>
                <a:srgbClr val="666666"/>
              </a:solidFill>
            </a:endParaRPr>
          </a:p>
        </p:txBody>
      </p:sp>
      <p:sp>
        <p:nvSpPr>
          <p:cNvPr id="2577" name="Google Shape;2577;p41"/>
          <p:cNvSpPr/>
          <p:nvPr/>
        </p:nvSpPr>
        <p:spPr>
          <a:xfrm>
            <a:off x="750075" y="3308275"/>
            <a:ext cx="3698100" cy="489000"/>
          </a:xfrm>
          <a:prstGeom prst="rect">
            <a:avLst/>
          </a:pr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t>Implement changes to practice using GRiP</a:t>
            </a:r>
            <a:endParaRPr b="1"/>
          </a:p>
        </p:txBody>
      </p:sp>
      <p:sp>
        <p:nvSpPr>
          <p:cNvPr id="2578" name="Google Shape;2578;p41"/>
          <p:cNvSpPr/>
          <p:nvPr/>
        </p:nvSpPr>
        <p:spPr>
          <a:xfrm>
            <a:off x="102825" y="3308275"/>
            <a:ext cx="489000" cy="489000"/>
          </a:xfrm>
          <a:prstGeom prst="ellipse">
            <a:avLst/>
          </a:prstGeom>
          <a:solidFill>
            <a:srgbClr val="A4C2F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5</a:t>
            </a:r>
            <a:endParaRPr b="1"/>
          </a:p>
        </p:txBody>
      </p:sp>
      <p:sp>
        <p:nvSpPr>
          <p:cNvPr id="2579" name="Google Shape;2579;p41"/>
          <p:cNvSpPr/>
          <p:nvPr/>
        </p:nvSpPr>
        <p:spPr>
          <a:xfrm>
            <a:off x="750075" y="3888375"/>
            <a:ext cx="3698100" cy="489000"/>
          </a:xfrm>
          <a:prstGeom prst="rect">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Reassess practice using a follow up audit</a:t>
            </a:r>
            <a:endParaRPr>
              <a:solidFill>
                <a:srgbClr val="666666"/>
              </a:solidFill>
            </a:endParaRPr>
          </a:p>
        </p:txBody>
      </p:sp>
      <p:sp>
        <p:nvSpPr>
          <p:cNvPr id="2580" name="Google Shape;2580;p41"/>
          <p:cNvSpPr/>
          <p:nvPr/>
        </p:nvSpPr>
        <p:spPr>
          <a:xfrm>
            <a:off x="102825" y="3888375"/>
            <a:ext cx="489000" cy="4890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6</a:t>
            </a:r>
            <a:endParaRPr>
              <a:solidFill>
                <a:srgbClr val="666666"/>
              </a:solidFill>
            </a:endParaRPr>
          </a:p>
        </p:txBody>
      </p:sp>
      <p:sp>
        <p:nvSpPr>
          <p:cNvPr id="2581" name="Google Shape;2581;p41"/>
          <p:cNvSpPr/>
          <p:nvPr/>
        </p:nvSpPr>
        <p:spPr>
          <a:xfrm>
            <a:off x="750075" y="4497975"/>
            <a:ext cx="3698100" cy="4890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Consider sustainability of the project</a:t>
            </a:r>
            <a:endParaRPr>
              <a:solidFill>
                <a:srgbClr val="666666"/>
              </a:solidFill>
            </a:endParaRPr>
          </a:p>
        </p:txBody>
      </p:sp>
      <p:sp>
        <p:nvSpPr>
          <p:cNvPr id="2582" name="Google Shape;2582;p41"/>
          <p:cNvSpPr/>
          <p:nvPr/>
        </p:nvSpPr>
        <p:spPr>
          <a:xfrm>
            <a:off x="102825" y="4497975"/>
            <a:ext cx="489000" cy="489000"/>
          </a:xfrm>
          <a:prstGeom prst="ellipse">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7</a:t>
            </a:r>
            <a:endParaRPr>
              <a:solidFill>
                <a:srgbClr val="666666"/>
              </a:solidFill>
            </a:endParaRPr>
          </a:p>
        </p:txBody>
      </p:sp>
      <p:grpSp>
        <p:nvGrpSpPr>
          <p:cNvPr id="2583" name="Google Shape;2583;p41"/>
          <p:cNvGrpSpPr/>
          <p:nvPr/>
        </p:nvGrpSpPr>
        <p:grpSpPr>
          <a:xfrm>
            <a:off x="4448175" y="902000"/>
            <a:ext cx="4496300" cy="4085100"/>
            <a:chOff x="4448175" y="902000"/>
            <a:chExt cx="4496300" cy="4085100"/>
          </a:xfrm>
        </p:grpSpPr>
        <p:sp>
          <p:nvSpPr>
            <p:cNvPr id="2584" name="Google Shape;2584;p41"/>
            <p:cNvSpPr/>
            <p:nvPr/>
          </p:nvSpPr>
          <p:spPr>
            <a:xfrm>
              <a:off x="4723475" y="902000"/>
              <a:ext cx="4221000" cy="4085100"/>
            </a:xfrm>
            <a:prstGeom prst="rect">
              <a:avLst/>
            </a:prstGeom>
            <a:solidFill>
              <a:srgbClr val="A4C2F4"/>
            </a:solid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Getting Research into Practice (GRiP):</a:t>
              </a:r>
              <a:endParaRPr/>
            </a:p>
            <a:p>
              <a:pPr indent="-317500" lvl="1" marL="914400" rtl="0" algn="l">
                <a:spcBef>
                  <a:spcPts val="0"/>
                </a:spcBef>
                <a:spcAft>
                  <a:spcPts val="0"/>
                </a:spcAft>
                <a:buSzPts val="1400"/>
                <a:buChar char="○"/>
              </a:pPr>
              <a:r>
                <a:rPr lang="en-GB"/>
                <a:t>Baseline audit </a:t>
              </a:r>
              <a:endParaRPr/>
            </a:p>
            <a:p>
              <a:pPr indent="-317500" lvl="1" marL="914400" rtl="0" algn="l">
                <a:spcBef>
                  <a:spcPts val="0"/>
                </a:spcBef>
                <a:spcAft>
                  <a:spcPts val="0"/>
                </a:spcAft>
                <a:buSzPts val="1400"/>
                <a:buChar char="○"/>
              </a:pPr>
              <a:r>
                <a:rPr lang="en-GB"/>
                <a:t>Identify barriers and enablers</a:t>
              </a:r>
              <a:endParaRPr/>
            </a:p>
            <a:p>
              <a:pPr indent="-317500" lvl="1" marL="914400" rtl="0" algn="l">
                <a:spcBef>
                  <a:spcPts val="0"/>
                </a:spcBef>
                <a:spcAft>
                  <a:spcPts val="0"/>
                </a:spcAft>
                <a:buSzPts val="1400"/>
                <a:buChar char="○"/>
              </a:pPr>
              <a:r>
                <a:rPr lang="en-GB"/>
                <a:t>Develop strategy for change</a:t>
              </a:r>
              <a:endParaRPr/>
            </a:p>
            <a:p>
              <a:pPr indent="-317500" lvl="0" marL="457200" rtl="0" algn="l">
                <a:spcBef>
                  <a:spcPts val="0"/>
                </a:spcBef>
                <a:spcAft>
                  <a:spcPts val="0"/>
                </a:spcAft>
                <a:buSzPts val="1400"/>
                <a:buChar char="●"/>
              </a:pPr>
              <a:r>
                <a:rPr lang="en-GB"/>
                <a:t>Common barriers are:</a:t>
              </a:r>
              <a:endParaRPr/>
            </a:p>
            <a:p>
              <a:pPr indent="-317500" lvl="1" marL="914400" rtl="0" algn="l">
                <a:spcBef>
                  <a:spcPts val="0"/>
                </a:spcBef>
                <a:spcAft>
                  <a:spcPts val="0"/>
                </a:spcAft>
                <a:buSzPts val="1400"/>
                <a:buChar char="○"/>
              </a:pPr>
              <a:r>
                <a:rPr lang="en-GB"/>
                <a:t>Knowledge</a:t>
              </a:r>
              <a:endParaRPr/>
            </a:p>
            <a:p>
              <a:pPr indent="-317500" lvl="1" marL="914400" rtl="0" algn="l">
                <a:spcBef>
                  <a:spcPts val="0"/>
                </a:spcBef>
                <a:spcAft>
                  <a:spcPts val="0"/>
                </a:spcAft>
                <a:buSzPts val="1400"/>
                <a:buChar char="○"/>
              </a:pPr>
              <a:r>
                <a:rPr lang="en-GB"/>
                <a:t>Cultural / Religious</a:t>
              </a:r>
              <a:endParaRPr/>
            </a:p>
            <a:p>
              <a:pPr indent="-317500" lvl="1" marL="914400" rtl="0" algn="l">
                <a:spcBef>
                  <a:spcPts val="0"/>
                </a:spcBef>
                <a:spcAft>
                  <a:spcPts val="0"/>
                </a:spcAft>
                <a:buSzPts val="1400"/>
                <a:buChar char="○"/>
              </a:pPr>
              <a:r>
                <a:rPr lang="en-GB"/>
                <a:t>Psychosocial</a:t>
              </a:r>
              <a:endParaRPr/>
            </a:p>
            <a:p>
              <a:pPr indent="-317500" lvl="1" marL="914400" rtl="0" algn="l">
                <a:spcBef>
                  <a:spcPts val="0"/>
                </a:spcBef>
                <a:spcAft>
                  <a:spcPts val="0"/>
                </a:spcAft>
                <a:buSzPts val="1400"/>
                <a:buChar char="○"/>
              </a:pPr>
              <a:r>
                <a:rPr lang="en-GB"/>
                <a:t>Resource limitations</a:t>
              </a:r>
              <a:endParaRPr/>
            </a:p>
            <a:p>
              <a:pPr indent="-317500" lvl="0" marL="457200" rtl="0" algn="l">
                <a:spcBef>
                  <a:spcPts val="0"/>
                </a:spcBef>
                <a:spcAft>
                  <a:spcPts val="0"/>
                </a:spcAft>
                <a:buSzPts val="1400"/>
                <a:buChar char="●"/>
              </a:pPr>
              <a:r>
                <a:rPr lang="en-GB"/>
                <a:t>Common strategies:</a:t>
              </a:r>
              <a:endParaRPr/>
            </a:p>
            <a:p>
              <a:pPr indent="-317500" lvl="1" marL="914400" rtl="0" algn="l">
                <a:spcBef>
                  <a:spcPts val="0"/>
                </a:spcBef>
                <a:spcAft>
                  <a:spcPts val="0"/>
                </a:spcAft>
                <a:buSzPts val="1400"/>
                <a:buChar char="○"/>
              </a:pPr>
              <a:r>
                <a:rPr lang="en-GB"/>
                <a:t>Reminders</a:t>
              </a:r>
              <a:endParaRPr/>
            </a:p>
            <a:p>
              <a:pPr indent="-317500" lvl="1" marL="914400" rtl="0" algn="l">
                <a:spcBef>
                  <a:spcPts val="0"/>
                </a:spcBef>
                <a:spcAft>
                  <a:spcPts val="0"/>
                </a:spcAft>
                <a:buSzPts val="1400"/>
                <a:buChar char="○"/>
              </a:pPr>
              <a:r>
                <a:rPr lang="en-GB"/>
                <a:t>Education e.g meeting/classes</a:t>
              </a:r>
              <a:endParaRPr/>
            </a:p>
            <a:p>
              <a:pPr indent="-317500" lvl="1" marL="914400" rtl="0" algn="l">
                <a:spcBef>
                  <a:spcPts val="0"/>
                </a:spcBef>
                <a:spcAft>
                  <a:spcPts val="0"/>
                </a:spcAft>
                <a:buSzPts val="1400"/>
                <a:buChar char="○"/>
              </a:pPr>
              <a:r>
                <a:rPr lang="en-GB"/>
                <a:t>Financial incentives</a:t>
              </a:r>
              <a:endParaRPr/>
            </a:p>
          </p:txBody>
        </p:sp>
        <p:sp>
          <p:nvSpPr>
            <p:cNvPr id="2585" name="Google Shape;2585;p41"/>
            <p:cNvSpPr/>
            <p:nvPr/>
          </p:nvSpPr>
          <p:spPr>
            <a:xfrm>
              <a:off x="4448175" y="3463225"/>
              <a:ext cx="330600" cy="179100"/>
            </a:xfrm>
            <a:prstGeom prst="rect">
              <a:avLst/>
            </a:pr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9" name="Shape 2589"/>
        <p:cNvGrpSpPr/>
        <p:nvPr/>
      </p:nvGrpSpPr>
      <p:grpSpPr>
        <a:xfrm>
          <a:off x="0" y="0"/>
          <a:ext cx="0" cy="0"/>
          <a:chOff x="0" y="0"/>
          <a:chExt cx="0" cy="0"/>
        </a:xfrm>
      </p:grpSpPr>
      <p:sp>
        <p:nvSpPr>
          <p:cNvPr id="2590" name="Google Shape;2590;p42"/>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JBI Method</a:t>
            </a:r>
            <a:endParaRPr/>
          </a:p>
        </p:txBody>
      </p:sp>
      <p:sp>
        <p:nvSpPr>
          <p:cNvPr id="2591" name="Google Shape;2591;p42"/>
          <p:cNvSpPr/>
          <p:nvPr/>
        </p:nvSpPr>
        <p:spPr>
          <a:xfrm>
            <a:off x="750075" y="902000"/>
            <a:ext cx="3698100" cy="489000"/>
          </a:xfrm>
          <a:prstGeom prst="rect">
            <a:avLst/>
          </a:pr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Identify the practice area</a:t>
            </a:r>
            <a:endParaRPr>
              <a:solidFill>
                <a:srgbClr val="666666"/>
              </a:solidFill>
            </a:endParaRPr>
          </a:p>
        </p:txBody>
      </p:sp>
      <p:sp>
        <p:nvSpPr>
          <p:cNvPr id="2592" name="Google Shape;2592;p42"/>
          <p:cNvSpPr/>
          <p:nvPr/>
        </p:nvSpPr>
        <p:spPr>
          <a:xfrm>
            <a:off x="102825" y="902000"/>
            <a:ext cx="489000" cy="4890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1</a:t>
            </a:r>
            <a:endParaRPr>
              <a:solidFill>
                <a:srgbClr val="666666"/>
              </a:solidFill>
            </a:endParaRPr>
          </a:p>
        </p:txBody>
      </p:sp>
      <p:sp>
        <p:nvSpPr>
          <p:cNvPr id="2593" name="Google Shape;2593;p42"/>
          <p:cNvSpPr/>
          <p:nvPr/>
        </p:nvSpPr>
        <p:spPr>
          <a:xfrm>
            <a:off x="750075" y="1502275"/>
            <a:ext cx="3698100" cy="4890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Engage the change agents</a:t>
            </a:r>
            <a:endParaRPr>
              <a:solidFill>
                <a:srgbClr val="666666"/>
              </a:solidFill>
            </a:endParaRPr>
          </a:p>
        </p:txBody>
      </p:sp>
      <p:sp>
        <p:nvSpPr>
          <p:cNvPr id="2594" name="Google Shape;2594;p42"/>
          <p:cNvSpPr/>
          <p:nvPr/>
        </p:nvSpPr>
        <p:spPr>
          <a:xfrm>
            <a:off x="102825" y="1502275"/>
            <a:ext cx="489000" cy="489000"/>
          </a:xfrm>
          <a:prstGeom prst="ellipse">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2</a:t>
            </a:r>
            <a:endParaRPr>
              <a:solidFill>
                <a:srgbClr val="666666"/>
              </a:solidFill>
            </a:endParaRPr>
          </a:p>
        </p:txBody>
      </p:sp>
      <p:sp>
        <p:nvSpPr>
          <p:cNvPr id="2595" name="Google Shape;2595;p42"/>
          <p:cNvSpPr/>
          <p:nvPr/>
        </p:nvSpPr>
        <p:spPr>
          <a:xfrm>
            <a:off x="750075" y="2115225"/>
            <a:ext cx="3698100" cy="4890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Assess context and readiness to change</a:t>
            </a:r>
            <a:endParaRPr>
              <a:solidFill>
                <a:srgbClr val="666666"/>
              </a:solidFill>
            </a:endParaRPr>
          </a:p>
        </p:txBody>
      </p:sp>
      <p:sp>
        <p:nvSpPr>
          <p:cNvPr id="2596" name="Google Shape;2596;p42"/>
          <p:cNvSpPr/>
          <p:nvPr/>
        </p:nvSpPr>
        <p:spPr>
          <a:xfrm>
            <a:off x="102825" y="2115225"/>
            <a:ext cx="489000" cy="4890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3</a:t>
            </a:r>
            <a:endParaRPr>
              <a:solidFill>
                <a:srgbClr val="666666"/>
              </a:solidFill>
            </a:endParaRPr>
          </a:p>
        </p:txBody>
      </p:sp>
      <p:sp>
        <p:nvSpPr>
          <p:cNvPr id="2597" name="Google Shape;2597;p42"/>
          <p:cNvSpPr/>
          <p:nvPr/>
        </p:nvSpPr>
        <p:spPr>
          <a:xfrm>
            <a:off x="750075" y="2728175"/>
            <a:ext cx="3698100" cy="4890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Review practice against evidence based criteria</a:t>
            </a:r>
            <a:endParaRPr>
              <a:solidFill>
                <a:srgbClr val="666666"/>
              </a:solidFill>
            </a:endParaRPr>
          </a:p>
        </p:txBody>
      </p:sp>
      <p:sp>
        <p:nvSpPr>
          <p:cNvPr id="2598" name="Google Shape;2598;p42"/>
          <p:cNvSpPr/>
          <p:nvPr/>
        </p:nvSpPr>
        <p:spPr>
          <a:xfrm>
            <a:off x="102825" y="2728175"/>
            <a:ext cx="489000" cy="489000"/>
          </a:xfrm>
          <a:prstGeom prst="ellipse">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4</a:t>
            </a:r>
            <a:endParaRPr>
              <a:solidFill>
                <a:srgbClr val="666666"/>
              </a:solidFill>
            </a:endParaRPr>
          </a:p>
        </p:txBody>
      </p:sp>
      <p:sp>
        <p:nvSpPr>
          <p:cNvPr id="2599" name="Google Shape;2599;p42"/>
          <p:cNvSpPr/>
          <p:nvPr/>
        </p:nvSpPr>
        <p:spPr>
          <a:xfrm>
            <a:off x="750075" y="3308275"/>
            <a:ext cx="3698100" cy="489000"/>
          </a:xfrm>
          <a:prstGeom prst="rect">
            <a:avLst/>
          </a:prstGeom>
          <a:solidFill>
            <a:srgbClr val="C9D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Implement changes to practice using GRiP</a:t>
            </a:r>
            <a:endParaRPr>
              <a:solidFill>
                <a:srgbClr val="666666"/>
              </a:solidFill>
            </a:endParaRPr>
          </a:p>
        </p:txBody>
      </p:sp>
      <p:sp>
        <p:nvSpPr>
          <p:cNvPr id="2600" name="Google Shape;2600;p42"/>
          <p:cNvSpPr/>
          <p:nvPr/>
        </p:nvSpPr>
        <p:spPr>
          <a:xfrm>
            <a:off x="102825" y="3308275"/>
            <a:ext cx="489000" cy="489000"/>
          </a:xfrm>
          <a:prstGeom prst="ellipse">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5</a:t>
            </a:r>
            <a:endParaRPr>
              <a:solidFill>
                <a:srgbClr val="666666"/>
              </a:solidFill>
            </a:endParaRPr>
          </a:p>
        </p:txBody>
      </p:sp>
      <p:sp>
        <p:nvSpPr>
          <p:cNvPr id="2601" name="Google Shape;2601;p42"/>
          <p:cNvSpPr/>
          <p:nvPr/>
        </p:nvSpPr>
        <p:spPr>
          <a:xfrm>
            <a:off x="750075" y="3888375"/>
            <a:ext cx="3698100" cy="489000"/>
          </a:xfrm>
          <a:prstGeom prst="rect">
            <a:avLst/>
          </a:prstGeom>
          <a:solidFill>
            <a:srgbClr val="B4A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t>Reassess practice using a follow up audit</a:t>
            </a:r>
            <a:endParaRPr b="1"/>
          </a:p>
        </p:txBody>
      </p:sp>
      <p:sp>
        <p:nvSpPr>
          <p:cNvPr id="2602" name="Google Shape;2602;p42"/>
          <p:cNvSpPr/>
          <p:nvPr/>
        </p:nvSpPr>
        <p:spPr>
          <a:xfrm>
            <a:off x="102825" y="3888375"/>
            <a:ext cx="489000" cy="489000"/>
          </a:xfrm>
          <a:prstGeom prst="ellipse">
            <a:avLst/>
          </a:prstGeom>
          <a:solidFill>
            <a:srgbClr val="B4A7D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6</a:t>
            </a:r>
            <a:endParaRPr b="1"/>
          </a:p>
        </p:txBody>
      </p:sp>
      <p:sp>
        <p:nvSpPr>
          <p:cNvPr id="2603" name="Google Shape;2603;p42"/>
          <p:cNvSpPr/>
          <p:nvPr/>
        </p:nvSpPr>
        <p:spPr>
          <a:xfrm>
            <a:off x="750075" y="4497975"/>
            <a:ext cx="3698100" cy="489000"/>
          </a:xfrm>
          <a:prstGeom prst="rect">
            <a:avLst/>
          </a:prstGeom>
          <a:solidFill>
            <a:srgbClr val="EAD1D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Consider sustainability of the project</a:t>
            </a:r>
            <a:endParaRPr>
              <a:solidFill>
                <a:srgbClr val="666666"/>
              </a:solidFill>
            </a:endParaRPr>
          </a:p>
        </p:txBody>
      </p:sp>
      <p:sp>
        <p:nvSpPr>
          <p:cNvPr id="2604" name="Google Shape;2604;p42"/>
          <p:cNvSpPr/>
          <p:nvPr/>
        </p:nvSpPr>
        <p:spPr>
          <a:xfrm>
            <a:off x="102825" y="4497975"/>
            <a:ext cx="489000" cy="489000"/>
          </a:xfrm>
          <a:prstGeom prst="ellipse">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7</a:t>
            </a:r>
            <a:endParaRPr>
              <a:solidFill>
                <a:srgbClr val="666666"/>
              </a:solidFill>
            </a:endParaRPr>
          </a:p>
        </p:txBody>
      </p:sp>
      <p:grpSp>
        <p:nvGrpSpPr>
          <p:cNvPr id="2605" name="Google Shape;2605;p42"/>
          <p:cNvGrpSpPr/>
          <p:nvPr/>
        </p:nvGrpSpPr>
        <p:grpSpPr>
          <a:xfrm>
            <a:off x="4406700" y="902000"/>
            <a:ext cx="4537775" cy="4085100"/>
            <a:chOff x="4406700" y="902000"/>
            <a:chExt cx="4537775" cy="4085100"/>
          </a:xfrm>
        </p:grpSpPr>
        <p:sp>
          <p:nvSpPr>
            <p:cNvPr id="2606" name="Google Shape;2606;p42"/>
            <p:cNvSpPr/>
            <p:nvPr/>
          </p:nvSpPr>
          <p:spPr>
            <a:xfrm>
              <a:off x="4723475" y="902000"/>
              <a:ext cx="4221000" cy="4085100"/>
            </a:xfrm>
            <a:prstGeom prst="rect">
              <a:avLst/>
            </a:prstGeom>
            <a:solidFill>
              <a:srgbClr val="B4A7D6"/>
            </a:solid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Goal to identify compliance with preset evidence based criteria</a:t>
              </a:r>
              <a:endParaRPr/>
            </a:p>
            <a:p>
              <a:pPr indent="-317500" lvl="0" marL="457200" rtl="0" algn="l">
                <a:spcBef>
                  <a:spcPts val="0"/>
                </a:spcBef>
                <a:spcAft>
                  <a:spcPts val="0"/>
                </a:spcAft>
                <a:buSzPts val="1400"/>
                <a:buChar char="●"/>
              </a:pPr>
              <a:r>
                <a:rPr lang="en-GB"/>
                <a:t>Audit should be done based on the same criteria so that change from baseline can be demonstrated. </a:t>
              </a:r>
              <a:endParaRPr/>
            </a:p>
          </p:txBody>
        </p:sp>
        <p:sp>
          <p:nvSpPr>
            <p:cNvPr id="2607" name="Google Shape;2607;p42"/>
            <p:cNvSpPr/>
            <p:nvPr/>
          </p:nvSpPr>
          <p:spPr>
            <a:xfrm>
              <a:off x="4406700" y="4058075"/>
              <a:ext cx="330600" cy="179100"/>
            </a:xfrm>
            <a:prstGeom prst="rect">
              <a:avLst/>
            </a:prstGeom>
            <a:solidFill>
              <a:srgbClr val="B4A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1" name="Shape 2611"/>
        <p:cNvGrpSpPr/>
        <p:nvPr/>
      </p:nvGrpSpPr>
      <p:grpSpPr>
        <a:xfrm>
          <a:off x="0" y="0"/>
          <a:ext cx="0" cy="0"/>
          <a:chOff x="0" y="0"/>
          <a:chExt cx="0" cy="0"/>
        </a:xfrm>
      </p:grpSpPr>
      <p:sp>
        <p:nvSpPr>
          <p:cNvPr id="2612" name="Google Shape;2612;p43"/>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JBI Method</a:t>
            </a:r>
            <a:endParaRPr/>
          </a:p>
        </p:txBody>
      </p:sp>
      <p:sp>
        <p:nvSpPr>
          <p:cNvPr id="2613" name="Google Shape;2613;p43"/>
          <p:cNvSpPr/>
          <p:nvPr/>
        </p:nvSpPr>
        <p:spPr>
          <a:xfrm>
            <a:off x="750075" y="902000"/>
            <a:ext cx="3698100" cy="489000"/>
          </a:xfrm>
          <a:prstGeom prst="rect">
            <a:avLst/>
          </a:prstGeom>
          <a:solidFill>
            <a:srgbClr val="E6B8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Identify the practice area</a:t>
            </a:r>
            <a:endParaRPr>
              <a:solidFill>
                <a:srgbClr val="666666"/>
              </a:solidFill>
            </a:endParaRPr>
          </a:p>
        </p:txBody>
      </p:sp>
      <p:sp>
        <p:nvSpPr>
          <p:cNvPr id="2614" name="Google Shape;2614;p43"/>
          <p:cNvSpPr/>
          <p:nvPr/>
        </p:nvSpPr>
        <p:spPr>
          <a:xfrm>
            <a:off x="102825" y="902000"/>
            <a:ext cx="489000" cy="489000"/>
          </a:xfrm>
          <a:prstGeom prst="ellipse">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1</a:t>
            </a:r>
            <a:endParaRPr>
              <a:solidFill>
                <a:srgbClr val="666666"/>
              </a:solidFill>
            </a:endParaRPr>
          </a:p>
        </p:txBody>
      </p:sp>
      <p:sp>
        <p:nvSpPr>
          <p:cNvPr id="2615" name="Google Shape;2615;p43"/>
          <p:cNvSpPr/>
          <p:nvPr/>
        </p:nvSpPr>
        <p:spPr>
          <a:xfrm>
            <a:off x="750075" y="1502275"/>
            <a:ext cx="3698100" cy="489000"/>
          </a:xfrm>
          <a:prstGeom prst="rect">
            <a:avLst/>
          </a:prstGeom>
          <a:solidFill>
            <a:srgbClr val="FCE5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Engage the change agents</a:t>
            </a:r>
            <a:endParaRPr>
              <a:solidFill>
                <a:srgbClr val="666666"/>
              </a:solidFill>
            </a:endParaRPr>
          </a:p>
        </p:txBody>
      </p:sp>
      <p:sp>
        <p:nvSpPr>
          <p:cNvPr id="2616" name="Google Shape;2616;p43"/>
          <p:cNvSpPr/>
          <p:nvPr/>
        </p:nvSpPr>
        <p:spPr>
          <a:xfrm>
            <a:off x="102825" y="1502275"/>
            <a:ext cx="489000" cy="489000"/>
          </a:xfrm>
          <a:prstGeom prst="ellipse">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2</a:t>
            </a:r>
            <a:endParaRPr>
              <a:solidFill>
                <a:srgbClr val="666666"/>
              </a:solidFill>
            </a:endParaRPr>
          </a:p>
        </p:txBody>
      </p:sp>
      <p:sp>
        <p:nvSpPr>
          <p:cNvPr id="2617" name="Google Shape;2617;p43"/>
          <p:cNvSpPr/>
          <p:nvPr/>
        </p:nvSpPr>
        <p:spPr>
          <a:xfrm>
            <a:off x="750075" y="2115225"/>
            <a:ext cx="3698100" cy="4890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Assess context and readiness to change</a:t>
            </a:r>
            <a:endParaRPr>
              <a:solidFill>
                <a:srgbClr val="666666"/>
              </a:solidFill>
            </a:endParaRPr>
          </a:p>
        </p:txBody>
      </p:sp>
      <p:sp>
        <p:nvSpPr>
          <p:cNvPr id="2618" name="Google Shape;2618;p43"/>
          <p:cNvSpPr/>
          <p:nvPr/>
        </p:nvSpPr>
        <p:spPr>
          <a:xfrm>
            <a:off x="102825" y="2115225"/>
            <a:ext cx="489000" cy="489000"/>
          </a:xfrm>
          <a:prstGeom prst="ellipse">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3</a:t>
            </a:r>
            <a:endParaRPr>
              <a:solidFill>
                <a:srgbClr val="666666"/>
              </a:solidFill>
            </a:endParaRPr>
          </a:p>
        </p:txBody>
      </p:sp>
      <p:sp>
        <p:nvSpPr>
          <p:cNvPr id="2619" name="Google Shape;2619;p43"/>
          <p:cNvSpPr/>
          <p:nvPr/>
        </p:nvSpPr>
        <p:spPr>
          <a:xfrm>
            <a:off x="750075" y="2728175"/>
            <a:ext cx="3698100" cy="4890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Review practice against evidence based criteria</a:t>
            </a:r>
            <a:endParaRPr>
              <a:solidFill>
                <a:srgbClr val="666666"/>
              </a:solidFill>
            </a:endParaRPr>
          </a:p>
        </p:txBody>
      </p:sp>
      <p:sp>
        <p:nvSpPr>
          <p:cNvPr id="2620" name="Google Shape;2620;p43"/>
          <p:cNvSpPr/>
          <p:nvPr/>
        </p:nvSpPr>
        <p:spPr>
          <a:xfrm>
            <a:off x="102825" y="2728175"/>
            <a:ext cx="489000" cy="489000"/>
          </a:xfrm>
          <a:prstGeom prst="ellipse">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4</a:t>
            </a:r>
            <a:endParaRPr>
              <a:solidFill>
                <a:srgbClr val="666666"/>
              </a:solidFill>
            </a:endParaRPr>
          </a:p>
        </p:txBody>
      </p:sp>
      <p:sp>
        <p:nvSpPr>
          <p:cNvPr id="2621" name="Google Shape;2621;p43"/>
          <p:cNvSpPr/>
          <p:nvPr/>
        </p:nvSpPr>
        <p:spPr>
          <a:xfrm>
            <a:off x="750075" y="3308275"/>
            <a:ext cx="3698100" cy="489000"/>
          </a:xfrm>
          <a:prstGeom prst="rect">
            <a:avLst/>
          </a:prstGeom>
          <a:solidFill>
            <a:srgbClr val="C9D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Implement changes to practice using GRiP</a:t>
            </a:r>
            <a:endParaRPr>
              <a:solidFill>
                <a:srgbClr val="666666"/>
              </a:solidFill>
            </a:endParaRPr>
          </a:p>
        </p:txBody>
      </p:sp>
      <p:sp>
        <p:nvSpPr>
          <p:cNvPr id="2622" name="Google Shape;2622;p43"/>
          <p:cNvSpPr/>
          <p:nvPr/>
        </p:nvSpPr>
        <p:spPr>
          <a:xfrm>
            <a:off x="102825" y="3308275"/>
            <a:ext cx="489000" cy="489000"/>
          </a:xfrm>
          <a:prstGeom prst="ellipse">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5</a:t>
            </a:r>
            <a:endParaRPr>
              <a:solidFill>
                <a:srgbClr val="666666"/>
              </a:solidFill>
            </a:endParaRPr>
          </a:p>
        </p:txBody>
      </p:sp>
      <p:sp>
        <p:nvSpPr>
          <p:cNvPr id="2623" name="Google Shape;2623;p43"/>
          <p:cNvSpPr/>
          <p:nvPr/>
        </p:nvSpPr>
        <p:spPr>
          <a:xfrm>
            <a:off x="750075" y="3888375"/>
            <a:ext cx="3698100" cy="489000"/>
          </a:xfrm>
          <a:prstGeom prst="rect">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666666"/>
                </a:solidFill>
              </a:rPr>
              <a:t>Reassess practice using a follow up audit</a:t>
            </a:r>
            <a:endParaRPr>
              <a:solidFill>
                <a:srgbClr val="666666"/>
              </a:solidFill>
            </a:endParaRPr>
          </a:p>
        </p:txBody>
      </p:sp>
      <p:sp>
        <p:nvSpPr>
          <p:cNvPr id="2624" name="Google Shape;2624;p43"/>
          <p:cNvSpPr/>
          <p:nvPr/>
        </p:nvSpPr>
        <p:spPr>
          <a:xfrm>
            <a:off x="102825" y="3888375"/>
            <a:ext cx="489000" cy="4890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666666"/>
                </a:solidFill>
              </a:rPr>
              <a:t>6</a:t>
            </a:r>
            <a:endParaRPr>
              <a:solidFill>
                <a:srgbClr val="666666"/>
              </a:solidFill>
            </a:endParaRPr>
          </a:p>
        </p:txBody>
      </p:sp>
      <p:sp>
        <p:nvSpPr>
          <p:cNvPr id="2625" name="Google Shape;2625;p43"/>
          <p:cNvSpPr/>
          <p:nvPr/>
        </p:nvSpPr>
        <p:spPr>
          <a:xfrm>
            <a:off x="750075" y="4497975"/>
            <a:ext cx="3698100" cy="489000"/>
          </a:xfrm>
          <a:prstGeom prst="rect">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a:t>Consider sustainability of the project</a:t>
            </a:r>
            <a:endParaRPr b="1"/>
          </a:p>
        </p:txBody>
      </p:sp>
      <p:sp>
        <p:nvSpPr>
          <p:cNvPr id="2626" name="Google Shape;2626;p43"/>
          <p:cNvSpPr/>
          <p:nvPr/>
        </p:nvSpPr>
        <p:spPr>
          <a:xfrm>
            <a:off x="102825" y="4497975"/>
            <a:ext cx="489000" cy="489000"/>
          </a:xfrm>
          <a:prstGeom prst="ellipse">
            <a:avLst/>
          </a:prstGeom>
          <a:solidFill>
            <a:srgbClr val="D5A6B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t>7</a:t>
            </a:r>
            <a:endParaRPr b="1"/>
          </a:p>
        </p:txBody>
      </p:sp>
      <p:grpSp>
        <p:nvGrpSpPr>
          <p:cNvPr id="2627" name="Google Shape;2627;p43"/>
          <p:cNvGrpSpPr/>
          <p:nvPr/>
        </p:nvGrpSpPr>
        <p:grpSpPr>
          <a:xfrm>
            <a:off x="4406700" y="902000"/>
            <a:ext cx="4537775" cy="4085100"/>
            <a:chOff x="4406700" y="902000"/>
            <a:chExt cx="4537775" cy="4085100"/>
          </a:xfrm>
        </p:grpSpPr>
        <p:sp>
          <p:nvSpPr>
            <p:cNvPr id="2628" name="Google Shape;2628;p43"/>
            <p:cNvSpPr/>
            <p:nvPr/>
          </p:nvSpPr>
          <p:spPr>
            <a:xfrm>
              <a:off x="4723475" y="902000"/>
              <a:ext cx="4221000" cy="4085100"/>
            </a:xfrm>
            <a:prstGeom prst="rect">
              <a:avLst/>
            </a:prstGeom>
            <a:solidFill>
              <a:srgbClr val="D5A6BD"/>
            </a:solid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GB"/>
                <a:t>Sustainability refers to capability to sustain and maintain evidence based practice</a:t>
              </a:r>
              <a:endParaRPr/>
            </a:p>
            <a:p>
              <a:pPr indent="-317500" lvl="0" marL="457200" rtl="0" algn="l">
                <a:spcBef>
                  <a:spcPts val="0"/>
                </a:spcBef>
                <a:spcAft>
                  <a:spcPts val="0"/>
                </a:spcAft>
                <a:buSzPts val="1400"/>
                <a:buChar char="●"/>
              </a:pPr>
              <a:r>
                <a:rPr lang="en-GB"/>
                <a:t>A team needs to be in place which can conduct regular audits to ensure compliance with standards is achieved</a:t>
              </a:r>
              <a:endParaRPr/>
            </a:p>
            <a:p>
              <a:pPr indent="-317500" lvl="0" marL="457200" rtl="0" algn="l">
                <a:spcBef>
                  <a:spcPts val="0"/>
                </a:spcBef>
                <a:spcAft>
                  <a:spcPts val="0"/>
                </a:spcAft>
                <a:buSzPts val="1400"/>
                <a:buChar char="●"/>
              </a:pPr>
              <a:r>
                <a:rPr lang="en-GB"/>
                <a:t>Scaling up of the project is also a part of sustainability</a:t>
              </a:r>
              <a:endParaRPr/>
            </a:p>
          </p:txBody>
        </p:sp>
        <p:sp>
          <p:nvSpPr>
            <p:cNvPr id="2629" name="Google Shape;2629;p43"/>
            <p:cNvSpPr/>
            <p:nvPr/>
          </p:nvSpPr>
          <p:spPr>
            <a:xfrm>
              <a:off x="4406700" y="4652925"/>
              <a:ext cx="330600" cy="179100"/>
            </a:xfrm>
            <a:prstGeom prst="rect">
              <a:avLst/>
            </a:prstGeom>
            <a:solidFill>
              <a:srgbClr val="D5A6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3" name="Shape 2633"/>
        <p:cNvGrpSpPr/>
        <p:nvPr/>
      </p:nvGrpSpPr>
      <p:grpSpPr>
        <a:xfrm>
          <a:off x="0" y="0"/>
          <a:ext cx="0" cy="0"/>
          <a:chOff x="0" y="0"/>
          <a:chExt cx="0" cy="0"/>
        </a:xfrm>
      </p:grpSpPr>
      <p:sp>
        <p:nvSpPr>
          <p:cNvPr id="2634" name="Google Shape;2634;p44"/>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Implementation of DIBH for Left breast cancers</a:t>
            </a:r>
            <a:endParaRPr/>
          </a:p>
        </p:txBody>
      </p:sp>
      <p:grpSp>
        <p:nvGrpSpPr>
          <p:cNvPr id="2635" name="Google Shape;2635;p44"/>
          <p:cNvGrpSpPr/>
          <p:nvPr/>
        </p:nvGrpSpPr>
        <p:grpSpPr>
          <a:xfrm>
            <a:off x="308838" y="1242975"/>
            <a:ext cx="3558375" cy="924600"/>
            <a:chOff x="308838" y="1242975"/>
            <a:chExt cx="3558375" cy="924600"/>
          </a:xfrm>
        </p:grpSpPr>
        <p:cxnSp>
          <p:nvCxnSpPr>
            <p:cNvPr id="2636" name="Google Shape;2636;p44"/>
            <p:cNvCxnSpPr/>
            <p:nvPr/>
          </p:nvCxnSpPr>
          <p:spPr>
            <a:xfrm rot="10800000">
              <a:off x="2642013" y="1654113"/>
              <a:ext cx="1225200" cy="0"/>
            </a:xfrm>
            <a:prstGeom prst="straightConnector1">
              <a:avLst/>
            </a:prstGeom>
            <a:noFill/>
            <a:ln cap="flat" cmpd="sng" w="9525">
              <a:solidFill>
                <a:srgbClr val="307BF3"/>
              </a:solidFill>
              <a:prstDash val="solid"/>
              <a:round/>
              <a:headEnd len="sm" w="sm" type="none"/>
              <a:tailEnd len="med" w="med" type="oval"/>
            </a:ln>
          </p:spPr>
        </p:cxnSp>
        <p:sp>
          <p:nvSpPr>
            <p:cNvPr id="2637" name="Google Shape;2637;p44"/>
            <p:cNvSpPr txBox="1"/>
            <p:nvPr/>
          </p:nvSpPr>
          <p:spPr>
            <a:xfrm>
              <a:off x="308838" y="1242975"/>
              <a:ext cx="2124000" cy="924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GB" sz="1200">
                  <a:latin typeface="Roboto"/>
                  <a:ea typeface="Roboto"/>
                  <a:cs typeface="Roboto"/>
                  <a:sym typeface="Roboto"/>
                </a:rPr>
                <a:t>Understand the problem</a:t>
              </a:r>
              <a:endParaRPr b="1" sz="1200">
                <a:latin typeface="Roboto"/>
                <a:ea typeface="Roboto"/>
                <a:cs typeface="Roboto"/>
                <a:sym typeface="Roboto"/>
              </a:endParaRPr>
            </a:p>
            <a:p>
              <a:pPr indent="0" lvl="0" marL="0" rtl="0" algn="r">
                <a:spcBef>
                  <a:spcPts val="0"/>
                </a:spcBef>
                <a:spcAft>
                  <a:spcPts val="0"/>
                </a:spcAft>
                <a:buNone/>
              </a:pPr>
              <a:r>
                <a:t/>
              </a:r>
              <a:endParaRPr b="1" sz="800">
                <a:latin typeface="Roboto"/>
                <a:ea typeface="Roboto"/>
                <a:cs typeface="Roboto"/>
                <a:sym typeface="Roboto"/>
              </a:endParaRPr>
            </a:p>
            <a:p>
              <a:pPr indent="0" lvl="0" marL="0" rtl="0" algn="r">
                <a:spcBef>
                  <a:spcPts val="0"/>
                </a:spcBef>
                <a:spcAft>
                  <a:spcPts val="1600"/>
                </a:spcAft>
                <a:buNone/>
              </a:pPr>
              <a:r>
                <a:rPr lang="en-GB" sz="800">
                  <a:latin typeface="Roboto"/>
                  <a:ea typeface="Roboto"/>
                  <a:cs typeface="Roboto"/>
                  <a:sym typeface="Roboto"/>
                </a:rPr>
                <a:t>Left sided breast cancers often have high cardiac doses which can be substantially reduced by Deep inspiration breath hold. However DIBH is resource intensive to implement</a:t>
              </a:r>
              <a:endParaRPr b="1" sz="800">
                <a:latin typeface="Roboto"/>
                <a:ea typeface="Roboto"/>
                <a:cs typeface="Roboto"/>
                <a:sym typeface="Roboto"/>
              </a:endParaRPr>
            </a:p>
          </p:txBody>
        </p:sp>
      </p:grpSp>
      <p:grpSp>
        <p:nvGrpSpPr>
          <p:cNvPr id="2638" name="Google Shape;2638;p44"/>
          <p:cNvGrpSpPr/>
          <p:nvPr/>
        </p:nvGrpSpPr>
        <p:grpSpPr>
          <a:xfrm>
            <a:off x="308838" y="2646125"/>
            <a:ext cx="3263100" cy="924600"/>
            <a:chOff x="308838" y="2646125"/>
            <a:chExt cx="3263100" cy="924600"/>
          </a:xfrm>
        </p:grpSpPr>
        <p:cxnSp>
          <p:nvCxnSpPr>
            <p:cNvPr id="2639" name="Google Shape;2639;p44"/>
            <p:cNvCxnSpPr/>
            <p:nvPr/>
          </p:nvCxnSpPr>
          <p:spPr>
            <a:xfrm rot="10800000">
              <a:off x="2641938" y="3108425"/>
              <a:ext cx="930000" cy="0"/>
            </a:xfrm>
            <a:prstGeom prst="straightConnector1">
              <a:avLst/>
            </a:prstGeom>
            <a:noFill/>
            <a:ln cap="flat" cmpd="sng" w="9525">
              <a:solidFill>
                <a:srgbClr val="0E65F0"/>
              </a:solidFill>
              <a:prstDash val="solid"/>
              <a:round/>
              <a:headEnd len="sm" w="sm" type="none"/>
              <a:tailEnd len="med" w="med" type="oval"/>
            </a:ln>
          </p:spPr>
        </p:cxnSp>
        <p:sp>
          <p:nvSpPr>
            <p:cNvPr id="2640" name="Google Shape;2640;p44"/>
            <p:cNvSpPr txBox="1"/>
            <p:nvPr/>
          </p:nvSpPr>
          <p:spPr>
            <a:xfrm>
              <a:off x="308838" y="2646125"/>
              <a:ext cx="2124000" cy="924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GB" sz="1200">
                  <a:latin typeface="Roboto"/>
                  <a:ea typeface="Roboto"/>
                  <a:cs typeface="Roboto"/>
                  <a:sym typeface="Roboto"/>
                </a:rPr>
                <a:t>Training</a:t>
              </a:r>
              <a:endParaRPr b="1" sz="1200">
                <a:latin typeface="Roboto"/>
                <a:ea typeface="Roboto"/>
                <a:cs typeface="Roboto"/>
                <a:sym typeface="Roboto"/>
              </a:endParaRPr>
            </a:p>
            <a:p>
              <a:pPr indent="0" lvl="0" marL="0" rtl="0" algn="r">
                <a:spcBef>
                  <a:spcPts val="0"/>
                </a:spcBef>
                <a:spcAft>
                  <a:spcPts val="0"/>
                </a:spcAft>
                <a:buNone/>
              </a:pPr>
              <a:r>
                <a:t/>
              </a:r>
              <a:endParaRPr b="1" sz="800">
                <a:latin typeface="Roboto"/>
                <a:ea typeface="Roboto"/>
                <a:cs typeface="Roboto"/>
                <a:sym typeface="Roboto"/>
              </a:endParaRPr>
            </a:p>
            <a:p>
              <a:pPr indent="0" lvl="0" marL="0" rtl="0" algn="r">
                <a:spcBef>
                  <a:spcPts val="0"/>
                </a:spcBef>
                <a:spcAft>
                  <a:spcPts val="1600"/>
                </a:spcAft>
                <a:buNone/>
              </a:pPr>
              <a:r>
                <a:rPr lang="en-GB" sz="800">
                  <a:latin typeface="Roboto"/>
                  <a:ea typeface="Roboto"/>
                  <a:cs typeface="Roboto"/>
                  <a:sym typeface="Roboto"/>
                </a:rPr>
                <a:t>Lead Physicist trained a group of radiographers over a period of time and wrote up a protocol for DIBH in breast cancers.</a:t>
              </a:r>
              <a:endParaRPr b="1" sz="800">
                <a:latin typeface="Roboto"/>
                <a:ea typeface="Roboto"/>
                <a:cs typeface="Roboto"/>
                <a:sym typeface="Roboto"/>
              </a:endParaRPr>
            </a:p>
          </p:txBody>
        </p:sp>
      </p:grpSp>
      <p:grpSp>
        <p:nvGrpSpPr>
          <p:cNvPr id="2641" name="Google Shape;2641;p44"/>
          <p:cNvGrpSpPr/>
          <p:nvPr/>
        </p:nvGrpSpPr>
        <p:grpSpPr>
          <a:xfrm>
            <a:off x="4657738" y="3391700"/>
            <a:ext cx="4162750" cy="924600"/>
            <a:chOff x="4657738" y="3391700"/>
            <a:chExt cx="4162750" cy="924600"/>
          </a:xfrm>
        </p:grpSpPr>
        <p:cxnSp>
          <p:nvCxnSpPr>
            <p:cNvPr id="2642" name="Google Shape;2642;p44"/>
            <p:cNvCxnSpPr/>
            <p:nvPr/>
          </p:nvCxnSpPr>
          <p:spPr>
            <a:xfrm>
              <a:off x="4657738" y="3854000"/>
              <a:ext cx="1838700" cy="0"/>
            </a:xfrm>
            <a:prstGeom prst="straightConnector1">
              <a:avLst/>
            </a:prstGeom>
            <a:noFill/>
            <a:ln cap="flat" cmpd="sng" w="9525">
              <a:solidFill>
                <a:srgbClr val="0D5DDF"/>
              </a:solidFill>
              <a:prstDash val="solid"/>
              <a:round/>
              <a:headEnd len="sm" w="sm" type="none"/>
              <a:tailEnd len="med" w="med" type="oval"/>
            </a:ln>
          </p:spPr>
        </p:cxnSp>
        <p:sp>
          <p:nvSpPr>
            <p:cNvPr id="2643" name="Google Shape;2643;p44"/>
            <p:cNvSpPr txBox="1"/>
            <p:nvPr/>
          </p:nvSpPr>
          <p:spPr>
            <a:xfrm>
              <a:off x="6696488" y="3391700"/>
              <a:ext cx="2124000" cy="924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200">
                  <a:latin typeface="Roboto"/>
                  <a:ea typeface="Roboto"/>
                  <a:cs typeface="Roboto"/>
                  <a:sym typeface="Roboto"/>
                </a:rPr>
                <a:t>Pilot Testing</a:t>
              </a:r>
              <a:endParaRPr b="1" sz="1200">
                <a:latin typeface="Roboto"/>
                <a:ea typeface="Roboto"/>
                <a:cs typeface="Roboto"/>
                <a:sym typeface="Roboto"/>
              </a:endParaRPr>
            </a:p>
            <a:p>
              <a:pPr indent="0" lvl="0" marL="0" rtl="0" algn="l">
                <a:spcBef>
                  <a:spcPts val="0"/>
                </a:spcBef>
                <a:spcAft>
                  <a:spcPts val="0"/>
                </a:spcAft>
                <a:buNone/>
              </a:pPr>
              <a:r>
                <a:t/>
              </a:r>
              <a:endParaRPr b="1" sz="800">
                <a:latin typeface="Roboto"/>
                <a:ea typeface="Roboto"/>
                <a:cs typeface="Roboto"/>
                <a:sym typeface="Roboto"/>
              </a:endParaRPr>
            </a:p>
            <a:p>
              <a:pPr indent="0" lvl="0" marL="0" rtl="0" algn="l">
                <a:spcBef>
                  <a:spcPts val="0"/>
                </a:spcBef>
                <a:spcAft>
                  <a:spcPts val="1600"/>
                </a:spcAft>
                <a:buNone/>
              </a:pPr>
              <a:r>
                <a:rPr lang="en-GB" sz="800">
                  <a:latin typeface="Roboto"/>
                  <a:ea typeface="Roboto"/>
                  <a:cs typeface="Roboto"/>
                  <a:sym typeface="Roboto"/>
                </a:rPr>
                <a:t>50 consecutive patients treated with supervision. Time taken for each step noted down as a service development audit. </a:t>
              </a:r>
              <a:endParaRPr b="1" sz="800">
                <a:latin typeface="Roboto"/>
                <a:ea typeface="Roboto"/>
                <a:cs typeface="Roboto"/>
                <a:sym typeface="Roboto"/>
              </a:endParaRPr>
            </a:p>
          </p:txBody>
        </p:sp>
      </p:grpSp>
      <p:grpSp>
        <p:nvGrpSpPr>
          <p:cNvPr id="2644" name="Google Shape;2644;p44"/>
          <p:cNvGrpSpPr/>
          <p:nvPr/>
        </p:nvGrpSpPr>
        <p:grpSpPr>
          <a:xfrm>
            <a:off x="5209838" y="1242975"/>
            <a:ext cx="3610650" cy="924600"/>
            <a:chOff x="5209838" y="1242975"/>
            <a:chExt cx="3610650" cy="924600"/>
          </a:xfrm>
        </p:grpSpPr>
        <p:sp>
          <p:nvSpPr>
            <p:cNvPr id="2645" name="Google Shape;2645;p44"/>
            <p:cNvSpPr txBox="1"/>
            <p:nvPr/>
          </p:nvSpPr>
          <p:spPr>
            <a:xfrm>
              <a:off x="6696488" y="1242975"/>
              <a:ext cx="2124000" cy="924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200">
                  <a:latin typeface="Roboto"/>
                  <a:ea typeface="Roboto"/>
                  <a:cs typeface="Roboto"/>
                  <a:sym typeface="Roboto"/>
                </a:rPr>
                <a:t>Publication</a:t>
              </a:r>
              <a:endParaRPr b="1" sz="1200">
                <a:latin typeface="Roboto"/>
                <a:ea typeface="Roboto"/>
                <a:cs typeface="Roboto"/>
                <a:sym typeface="Roboto"/>
              </a:endParaRPr>
            </a:p>
            <a:p>
              <a:pPr indent="0" lvl="0" marL="0" rtl="0" algn="l">
                <a:spcBef>
                  <a:spcPts val="0"/>
                </a:spcBef>
                <a:spcAft>
                  <a:spcPts val="0"/>
                </a:spcAft>
                <a:buNone/>
              </a:pPr>
              <a:r>
                <a:t/>
              </a:r>
              <a:endParaRPr b="1" sz="800">
                <a:latin typeface="Roboto"/>
                <a:ea typeface="Roboto"/>
                <a:cs typeface="Roboto"/>
                <a:sym typeface="Roboto"/>
              </a:endParaRPr>
            </a:p>
            <a:p>
              <a:pPr indent="0" lvl="0" marL="0" rtl="0" algn="l">
                <a:spcBef>
                  <a:spcPts val="0"/>
                </a:spcBef>
                <a:spcAft>
                  <a:spcPts val="1600"/>
                </a:spcAft>
                <a:buNone/>
              </a:pPr>
              <a:r>
                <a:rPr lang="en-GB" sz="800">
                  <a:latin typeface="Roboto"/>
                  <a:ea typeface="Roboto"/>
                  <a:cs typeface="Roboto"/>
                  <a:sym typeface="Roboto"/>
                </a:rPr>
                <a:t>Published the resource requirements and demonstrated that DIBH was extremely cost effective in Indian settings</a:t>
              </a:r>
              <a:endParaRPr b="1" sz="800">
                <a:latin typeface="Roboto"/>
                <a:ea typeface="Roboto"/>
                <a:cs typeface="Roboto"/>
                <a:sym typeface="Roboto"/>
              </a:endParaRPr>
            </a:p>
          </p:txBody>
        </p:sp>
        <p:cxnSp>
          <p:nvCxnSpPr>
            <p:cNvPr id="2646" name="Google Shape;2646;p44"/>
            <p:cNvCxnSpPr/>
            <p:nvPr/>
          </p:nvCxnSpPr>
          <p:spPr>
            <a:xfrm>
              <a:off x="5209838" y="1654113"/>
              <a:ext cx="1286700" cy="0"/>
            </a:xfrm>
            <a:prstGeom prst="straightConnector1">
              <a:avLst/>
            </a:prstGeom>
            <a:noFill/>
            <a:ln cap="flat" cmpd="sng" w="9525">
              <a:solidFill>
                <a:srgbClr val="0944A1"/>
              </a:solidFill>
              <a:prstDash val="solid"/>
              <a:round/>
              <a:headEnd len="sm" w="sm" type="none"/>
              <a:tailEnd len="med" w="med" type="oval"/>
            </a:ln>
          </p:spPr>
        </p:cxnSp>
      </p:grpSp>
      <p:grpSp>
        <p:nvGrpSpPr>
          <p:cNvPr id="2647" name="Google Shape;2647;p44"/>
          <p:cNvGrpSpPr/>
          <p:nvPr/>
        </p:nvGrpSpPr>
        <p:grpSpPr>
          <a:xfrm>
            <a:off x="5610288" y="2313350"/>
            <a:ext cx="3210200" cy="924600"/>
            <a:chOff x="5610288" y="2313350"/>
            <a:chExt cx="3210200" cy="924600"/>
          </a:xfrm>
        </p:grpSpPr>
        <p:cxnSp>
          <p:nvCxnSpPr>
            <p:cNvPr id="2648" name="Google Shape;2648;p44"/>
            <p:cNvCxnSpPr/>
            <p:nvPr/>
          </p:nvCxnSpPr>
          <p:spPr>
            <a:xfrm>
              <a:off x="5610288" y="2775650"/>
              <a:ext cx="886200" cy="0"/>
            </a:xfrm>
            <a:prstGeom prst="straightConnector1">
              <a:avLst/>
            </a:prstGeom>
            <a:noFill/>
            <a:ln cap="flat" cmpd="sng" w="9525">
              <a:solidFill>
                <a:srgbClr val="0C58D3"/>
              </a:solidFill>
              <a:prstDash val="solid"/>
              <a:round/>
              <a:headEnd len="sm" w="sm" type="none"/>
              <a:tailEnd len="med" w="med" type="oval"/>
            </a:ln>
          </p:spPr>
        </p:cxnSp>
        <p:sp>
          <p:nvSpPr>
            <p:cNvPr id="2649" name="Google Shape;2649;p44"/>
            <p:cNvSpPr txBox="1"/>
            <p:nvPr/>
          </p:nvSpPr>
          <p:spPr>
            <a:xfrm>
              <a:off x="6696488" y="2313350"/>
              <a:ext cx="2124000" cy="924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200">
                  <a:latin typeface="Roboto"/>
                  <a:ea typeface="Roboto"/>
                  <a:cs typeface="Roboto"/>
                  <a:sym typeface="Roboto"/>
                </a:rPr>
                <a:t>Implementation</a:t>
              </a:r>
              <a:endParaRPr b="1" sz="1200">
                <a:latin typeface="Roboto"/>
                <a:ea typeface="Roboto"/>
                <a:cs typeface="Roboto"/>
                <a:sym typeface="Roboto"/>
              </a:endParaRPr>
            </a:p>
            <a:p>
              <a:pPr indent="0" lvl="0" marL="0" rtl="0" algn="l">
                <a:spcBef>
                  <a:spcPts val="0"/>
                </a:spcBef>
                <a:spcAft>
                  <a:spcPts val="0"/>
                </a:spcAft>
                <a:buNone/>
              </a:pPr>
              <a:r>
                <a:t/>
              </a:r>
              <a:endParaRPr b="1" sz="800">
                <a:latin typeface="Roboto"/>
                <a:ea typeface="Roboto"/>
                <a:cs typeface="Roboto"/>
                <a:sym typeface="Roboto"/>
              </a:endParaRPr>
            </a:p>
            <a:p>
              <a:pPr indent="0" lvl="0" marL="0" rtl="0" algn="l">
                <a:spcBef>
                  <a:spcPts val="0"/>
                </a:spcBef>
                <a:spcAft>
                  <a:spcPts val="1600"/>
                </a:spcAft>
                <a:buNone/>
              </a:pPr>
              <a:r>
                <a:rPr lang="en-GB" sz="800">
                  <a:latin typeface="Roboto"/>
                  <a:ea typeface="Roboto"/>
                  <a:cs typeface="Roboto"/>
                  <a:sym typeface="Roboto"/>
                </a:rPr>
                <a:t>After pilot testing showed that DIBH could be implemented in all patients the same was rolled out for all patients</a:t>
              </a:r>
              <a:endParaRPr b="1" sz="800">
                <a:latin typeface="Roboto"/>
                <a:ea typeface="Roboto"/>
                <a:cs typeface="Roboto"/>
                <a:sym typeface="Roboto"/>
              </a:endParaRPr>
            </a:p>
          </p:txBody>
        </p:sp>
      </p:grpSp>
      <p:grpSp>
        <p:nvGrpSpPr>
          <p:cNvPr id="2650" name="Google Shape;2650;p44"/>
          <p:cNvGrpSpPr/>
          <p:nvPr/>
        </p:nvGrpSpPr>
        <p:grpSpPr>
          <a:xfrm>
            <a:off x="2601236" y="654951"/>
            <a:ext cx="3922200" cy="3915924"/>
            <a:chOff x="2610905" y="610653"/>
            <a:chExt cx="3922200" cy="3922200"/>
          </a:xfrm>
        </p:grpSpPr>
        <p:sp>
          <p:nvSpPr>
            <p:cNvPr id="2651" name="Google Shape;2651;p44"/>
            <p:cNvSpPr/>
            <p:nvPr/>
          </p:nvSpPr>
          <p:spPr>
            <a:xfrm rot="-4980021">
              <a:off x="3204123" y="1186472"/>
              <a:ext cx="2771960" cy="2771960"/>
            </a:xfrm>
            <a:prstGeom prst="blockArc">
              <a:avLst>
                <a:gd fmla="val 12602522" name="adj1"/>
                <a:gd fmla="val 16867657" name="adj2"/>
                <a:gd fmla="val 20844" name="adj3"/>
              </a:avLst>
            </a:prstGeom>
            <a:solidFill>
              <a:srgbClr val="0E65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44"/>
            <p:cNvSpPr/>
            <p:nvPr/>
          </p:nvSpPr>
          <p:spPr>
            <a:xfrm rot="7920309">
              <a:off x="3183402" y="1183149"/>
              <a:ext cx="2777207" cy="2777207"/>
            </a:xfrm>
            <a:prstGeom prst="blockArc">
              <a:avLst>
                <a:gd fmla="val 12602522" name="adj1"/>
                <a:gd fmla="val 16867657" name="adj2"/>
                <a:gd fmla="val 20844" name="adj3"/>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44"/>
            <p:cNvSpPr/>
            <p:nvPr/>
          </p:nvSpPr>
          <p:spPr>
            <a:xfrm rot="3600063">
              <a:off x="3186335" y="1195681"/>
              <a:ext cx="2777488" cy="2777488"/>
            </a:xfrm>
            <a:prstGeom prst="blockArc">
              <a:avLst>
                <a:gd fmla="val 12602522" name="adj1"/>
                <a:gd fmla="val 16867657" name="adj2"/>
                <a:gd fmla="val 20844" name="adj3"/>
              </a:avLst>
            </a:prstGeom>
            <a:solidFill>
              <a:srgbClr val="0944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44"/>
            <p:cNvSpPr/>
            <p:nvPr/>
          </p:nvSpPr>
          <p:spPr>
            <a:xfrm rot="4024705">
              <a:off x="5326681" y="1940898"/>
              <a:ext cx="578477" cy="579147"/>
            </a:xfrm>
            <a:prstGeom prst="pie">
              <a:avLst>
                <a:gd fmla="val 6190354" name="adj1"/>
                <a:gd fmla="val 14996165" name="adj2"/>
              </a:avLst>
            </a:prstGeom>
            <a:solidFill>
              <a:srgbClr val="0C58D3"/>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44"/>
            <p:cNvSpPr/>
            <p:nvPr/>
          </p:nvSpPr>
          <p:spPr>
            <a:xfrm rot="-6816027">
              <a:off x="5326729" y="1940918"/>
              <a:ext cx="578485" cy="579035"/>
            </a:xfrm>
            <a:prstGeom prst="pie">
              <a:avLst>
                <a:gd fmla="val 4028252" name="adj1"/>
                <a:gd fmla="val 17183677" name="adj2"/>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44"/>
            <p:cNvSpPr/>
            <p:nvPr/>
          </p:nvSpPr>
          <p:spPr>
            <a:xfrm rot="-9359762">
              <a:off x="3193941" y="1176205"/>
              <a:ext cx="2777287" cy="2777287"/>
            </a:xfrm>
            <a:prstGeom prst="blockArc">
              <a:avLst>
                <a:gd fmla="val 12602522" name="adj1"/>
                <a:gd fmla="val 16867657" name="adj2"/>
                <a:gd fmla="val 20844" name="adj3"/>
              </a:avLst>
            </a:prstGeom>
            <a:solidFill>
              <a:srgbClr val="0D5D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44"/>
            <p:cNvSpPr/>
            <p:nvPr/>
          </p:nvSpPr>
          <p:spPr>
            <a:xfrm rot="-8936366">
              <a:off x="3659126" y="3173505"/>
              <a:ext cx="578551" cy="578963"/>
            </a:xfrm>
            <a:prstGeom prst="pie">
              <a:avLst>
                <a:gd fmla="val 6190354" name="adj1"/>
                <a:gd fmla="val 14996165" name="adj2"/>
              </a:avLst>
            </a:prstGeom>
            <a:solidFill>
              <a:srgbClr val="0E65F0"/>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44"/>
            <p:cNvSpPr/>
            <p:nvPr/>
          </p:nvSpPr>
          <p:spPr>
            <a:xfrm rot="1824498">
              <a:off x="3659375" y="3173497"/>
              <a:ext cx="578475" cy="578885"/>
            </a:xfrm>
            <a:prstGeom prst="pie">
              <a:avLst>
                <a:gd fmla="val 4028252" name="adj1"/>
                <a:gd fmla="val 17183677" name="adj2"/>
              </a:avLst>
            </a:prstGeom>
            <a:solidFill>
              <a:srgbClr val="0E65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44"/>
            <p:cNvSpPr/>
            <p:nvPr/>
          </p:nvSpPr>
          <p:spPr>
            <a:xfrm rot="-600092">
              <a:off x="3198852" y="1195456"/>
              <a:ext cx="2777611" cy="2777611"/>
            </a:xfrm>
            <a:prstGeom prst="blockArc">
              <a:avLst>
                <a:gd fmla="val 12513247" name="adj1"/>
                <a:gd fmla="val 16867657" name="adj2"/>
                <a:gd fmla="val 20844" name="adj3"/>
              </a:avLst>
            </a:prstGeom>
            <a:solidFill>
              <a:srgbClr val="307B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44"/>
            <p:cNvSpPr/>
            <p:nvPr/>
          </p:nvSpPr>
          <p:spPr>
            <a:xfrm rot="-176551">
              <a:off x="4312105" y="1195442"/>
              <a:ext cx="578563" cy="579162"/>
            </a:xfrm>
            <a:prstGeom prst="pie">
              <a:avLst>
                <a:gd fmla="val 6190354" name="adj1"/>
                <a:gd fmla="val 14996165" name="adj2"/>
              </a:avLst>
            </a:prstGeom>
            <a:solidFill>
              <a:srgbClr val="0944A1"/>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44"/>
            <p:cNvSpPr/>
            <p:nvPr/>
          </p:nvSpPr>
          <p:spPr>
            <a:xfrm rot="10584085">
              <a:off x="4312088" y="1195622"/>
              <a:ext cx="578340" cy="578939"/>
            </a:xfrm>
            <a:prstGeom prst="pie">
              <a:avLst>
                <a:gd fmla="val 4028252" name="adj1"/>
                <a:gd fmla="val 17183677" name="adj2"/>
              </a:avLst>
            </a:prstGeom>
            <a:solidFill>
              <a:srgbClr val="0944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44"/>
            <p:cNvSpPr/>
            <p:nvPr/>
          </p:nvSpPr>
          <p:spPr>
            <a:xfrm rot="8344778">
              <a:off x="4940929" y="3162886"/>
              <a:ext cx="578465" cy="578888"/>
            </a:xfrm>
            <a:prstGeom prst="pie">
              <a:avLst>
                <a:gd fmla="val 6190354" name="adj1"/>
                <a:gd fmla="val 14996165" name="adj2"/>
              </a:avLst>
            </a:prstGeom>
            <a:solidFill>
              <a:srgbClr val="0D5DDF"/>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44"/>
            <p:cNvSpPr/>
            <p:nvPr/>
          </p:nvSpPr>
          <p:spPr>
            <a:xfrm rot="-2495643">
              <a:off x="4941000" y="3162728"/>
              <a:ext cx="578445" cy="579093"/>
            </a:xfrm>
            <a:prstGeom prst="pie">
              <a:avLst>
                <a:gd fmla="val 4028252" name="adj1"/>
                <a:gd fmla="val 17183677" name="adj2"/>
              </a:avLst>
            </a:prstGeom>
            <a:solidFill>
              <a:srgbClr val="0D5D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44"/>
            <p:cNvSpPr/>
            <p:nvPr/>
          </p:nvSpPr>
          <p:spPr>
            <a:xfrm rot="-4556960">
              <a:off x="3257335" y="1939059"/>
              <a:ext cx="578302" cy="578957"/>
            </a:xfrm>
            <a:prstGeom prst="pie">
              <a:avLst>
                <a:gd fmla="val 6190354" name="adj1"/>
                <a:gd fmla="val 14996165" name="adj2"/>
              </a:avLst>
            </a:prstGeom>
            <a:solidFill>
              <a:srgbClr val="307BF3"/>
            </a:solidFill>
            <a:ln>
              <a:noFill/>
            </a:ln>
            <a:effectLst>
              <a:outerShdw blurRad="142875" rotWithShape="0" algn="bl">
                <a:srgbClr val="000000">
                  <a:alpha val="43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44"/>
            <p:cNvSpPr/>
            <p:nvPr/>
          </p:nvSpPr>
          <p:spPr>
            <a:xfrm rot="6204541">
              <a:off x="3257468" y="1938977"/>
              <a:ext cx="578264" cy="578917"/>
            </a:xfrm>
            <a:prstGeom prst="pie">
              <a:avLst>
                <a:gd fmla="val 4028252" name="adj1"/>
                <a:gd fmla="val 17183677" name="adj2"/>
              </a:avLst>
            </a:prstGeom>
            <a:solidFill>
              <a:srgbClr val="307B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44"/>
            <p:cNvSpPr txBox="1"/>
            <p:nvPr/>
          </p:nvSpPr>
          <p:spPr>
            <a:xfrm>
              <a:off x="4341900" y="1271896"/>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a:ea typeface="Roboto"/>
                  <a:cs typeface="Roboto"/>
                  <a:sym typeface="Roboto"/>
                </a:rPr>
                <a:t>05</a:t>
              </a:r>
              <a:endParaRPr b="1" sz="1600">
                <a:solidFill>
                  <a:srgbClr val="FFFFFF"/>
                </a:solidFill>
                <a:latin typeface="Roboto"/>
                <a:ea typeface="Roboto"/>
                <a:cs typeface="Roboto"/>
                <a:sym typeface="Roboto"/>
              </a:endParaRPr>
            </a:p>
          </p:txBody>
        </p:sp>
        <p:sp>
          <p:nvSpPr>
            <p:cNvPr id="2667" name="Google Shape;2667;p44"/>
            <p:cNvSpPr txBox="1"/>
            <p:nvPr/>
          </p:nvSpPr>
          <p:spPr>
            <a:xfrm>
              <a:off x="3274219" y="2018364"/>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a:ea typeface="Roboto"/>
                  <a:cs typeface="Roboto"/>
                  <a:sym typeface="Roboto"/>
                </a:rPr>
                <a:t>01</a:t>
              </a:r>
              <a:endParaRPr b="1" sz="1600">
                <a:solidFill>
                  <a:srgbClr val="FFFFFF"/>
                </a:solidFill>
                <a:latin typeface="Roboto"/>
                <a:ea typeface="Roboto"/>
                <a:cs typeface="Roboto"/>
                <a:sym typeface="Roboto"/>
              </a:endParaRPr>
            </a:p>
          </p:txBody>
        </p:sp>
        <p:sp>
          <p:nvSpPr>
            <p:cNvPr id="2668" name="Google Shape;2668;p44"/>
            <p:cNvSpPr txBox="1"/>
            <p:nvPr/>
          </p:nvSpPr>
          <p:spPr>
            <a:xfrm>
              <a:off x="3685317" y="3247321"/>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a:ea typeface="Roboto"/>
                  <a:cs typeface="Roboto"/>
                  <a:sym typeface="Roboto"/>
                </a:rPr>
                <a:t>02</a:t>
              </a:r>
              <a:endParaRPr b="1" sz="1600">
                <a:solidFill>
                  <a:srgbClr val="FFFFFF"/>
                </a:solidFill>
                <a:latin typeface="Roboto"/>
                <a:ea typeface="Roboto"/>
                <a:cs typeface="Roboto"/>
                <a:sym typeface="Roboto"/>
              </a:endParaRPr>
            </a:p>
          </p:txBody>
        </p:sp>
        <p:sp>
          <p:nvSpPr>
            <p:cNvPr id="2669" name="Google Shape;2669;p44"/>
            <p:cNvSpPr txBox="1"/>
            <p:nvPr/>
          </p:nvSpPr>
          <p:spPr>
            <a:xfrm>
              <a:off x="4955323" y="3247321"/>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a:ea typeface="Roboto"/>
                  <a:cs typeface="Roboto"/>
                  <a:sym typeface="Roboto"/>
                </a:rPr>
                <a:t>03</a:t>
              </a:r>
              <a:endParaRPr b="1" sz="1600">
                <a:solidFill>
                  <a:srgbClr val="FFFFFF"/>
                </a:solidFill>
                <a:latin typeface="Roboto"/>
                <a:ea typeface="Roboto"/>
                <a:cs typeface="Roboto"/>
                <a:sym typeface="Roboto"/>
              </a:endParaRPr>
            </a:p>
          </p:txBody>
        </p:sp>
        <p:sp>
          <p:nvSpPr>
            <p:cNvPr id="2670" name="Google Shape;2670;p44"/>
            <p:cNvSpPr txBox="1"/>
            <p:nvPr/>
          </p:nvSpPr>
          <p:spPr>
            <a:xfrm>
              <a:off x="5364737" y="2018364"/>
              <a:ext cx="507900" cy="26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600">
                  <a:solidFill>
                    <a:srgbClr val="FFFFFF"/>
                  </a:solidFill>
                  <a:latin typeface="Roboto"/>
                  <a:ea typeface="Roboto"/>
                  <a:cs typeface="Roboto"/>
                  <a:sym typeface="Roboto"/>
                </a:rPr>
                <a:t>04</a:t>
              </a:r>
              <a:endParaRPr b="1" sz="1600">
                <a:solidFill>
                  <a:srgbClr val="FFFFFF"/>
                </a:solidFill>
                <a:latin typeface="Roboto"/>
                <a:ea typeface="Roboto"/>
                <a:cs typeface="Roboto"/>
                <a:sym typeface="Roboto"/>
              </a:endParaRPr>
            </a:p>
          </p:txBody>
        </p:sp>
      </p:grpSp>
      <p:sp>
        <p:nvSpPr>
          <p:cNvPr id="2671" name="Google Shape;2671;p44"/>
          <p:cNvSpPr txBox="1"/>
          <p:nvPr/>
        </p:nvSpPr>
        <p:spPr>
          <a:xfrm>
            <a:off x="91725" y="4522600"/>
            <a:ext cx="8890200" cy="50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800"/>
              <a:t>Chatterjee S, Chakraborty S, Moses A, Nallathambi C, Mahata A, Mandal S, et al. Resource requirements and reduction in cardiac mortality from deep inspiration breath hold (DIBH) radiation therapy for left sided breast cancer patients: A prospective service development analysis. Pract Radiat Oncol [Internet]. 2018 Mar 22; Available from: http://dx.doi.org/10.1016/j.prro.2018.03.007</a:t>
            </a:r>
            <a:endParaRPr sz="8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5" name="Shape 2675"/>
        <p:cNvGrpSpPr/>
        <p:nvPr/>
      </p:nvGrpSpPr>
      <p:grpSpPr>
        <a:xfrm>
          <a:off x="0" y="0"/>
          <a:ext cx="0" cy="0"/>
          <a:chOff x="0" y="0"/>
          <a:chExt cx="0" cy="0"/>
        </a:xfrm>
      </p:grpSpPr>
      <p:sp>
        <p:nvSpPr>
          <p:cNvPr id="2676" name="Google Shape;2676;p45"/>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Cognitive Bias in accepting EBM</a:t>
            </a:r>
            <a:endParaRPr/>
          </a:p>
        </p:txBody>
      </p:sp>
      <p:sp>
        <p:nvSpPr>
          <p:cNvPr id="2677" name="Google Shape;2677;p45"/>
          <p:cNvSpPr txBox="1"/>
          <p:nvPr>
            <p:ph idx="1" type="body"/>
          </p:nvPr>
        </p:nvSpPr>
        <p:spPr>
          <a:xfrm>
            <a:off x="311700" y="881750"/>
            <a:ext cx="8520600" cy="4097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lang="en-GB"/>
              <a:t>A systematic error in the process of our “mental-shortcuts”</a:t>
            </a:r>
            <a:endParaRPr/>
          </a:p>
          <a:p>
            <a:pPr indent="-330200" lvl="0" marL="457200" rtl="0" algn="l">
              <a:spcBef>
                <a:spcPts val="0"/>
              </a:spcBef>
              <a:spcAft>
                <a:spcPts val="0"/>
              </a:spcAft>
              <a:buSzPts val="1600"/>
              <a:buAutoNum type="arabicPeriod"/>
            </a:pPr>
            <a:r>
              <a:rPr lang="en-GB"/>
              <a:t>Implementation of EBM can be affected by cognitive bias:</a:t>
            </a:r>
            <a:endParaRPr/>
          </a:p>
          <a:p>
            <a:pPr indent="-311150" lvl="1" marL="914400" rtl="0" algn="l">
              <a:spcBef>
                <a:spcPts val="0"/>
              </a:spcBef>
              <a:spcAft>
                <a:spcPts val="0"/>
              </a:spcAft>
              <a:buSzPts val="1300"/>
              <a:buAutoNum type="alphaLcPeriod"/>
            </a:pPr>
            <a:r>
              <a:rPr lang="en-GB"/>
              <a:t>Omission</a:t>
            </a:r>
            <a:r>
              <a:rPr lang="en-GB"/>
              <a:t> Bias : Tendency to judge actions that lead to harm as worse / less moral than equally harmful non-actions (</a:t>
            </a:r>
            <a:r>
              <a:rPr lang="en-GB"/>
              <a:t>omissions</a:t>
            </a:r>
            <a:r>
              <a:rPr lang="en-GB"/>
              <a:t>). </a:t>
            </a:r>
            <a:endParaRPr/>
          </a:p>
          <a:p>
            <a:pPr indent="-311150" lvl="1" marL="914400" rtl="0" algn="l">
              <a:spcBef>
                <a:spcPts val="0"/>
              </a:spcBef>
              <a:spcAft>
                <a:spcPts val="0"/>
              </a:spcAft>
              <a:buSzPts val="1300"/>
              <a:buAutoNum type="alphaLcPeriod"/>
            </a:pPr>
            <a:r>
              <a:rPr lang="en-GB"/>
              <a:t>Commission Bias : Tendency to prefer action over inaction to avoid regret over missed opportunity when a procedure is not performed. </a:t>
            </a:r>
            <a:endParaRPr/>
          </a:p>
          <a:p>
            <a:pPr indent="-311150" lvl="1" marL="914400" rtl="0" algn="l">
              <a:spcBef>
                <a:spcPts val="0"/>
              </a:spcBef>
              <a:spcAft>
                <a:spcPts val="0"/>
              </a:spcAft>
              <a:buSzPts val="1300"/>
              <a:buAutoNum type="alphaLcPeriod"/>
            </a:pPr>
            <a:r>
              <a:rPr lang="en-GB"/>
              <a:t>Status-quo Bias : Preference for the current state due to aversion to loss. </a:t>
            </a:r>
            <a:endParaRPr/>
          </a:p>
          <a:p>
            <a:pPr indent="-311150" lvl="1" marL="914400" rtl="0" algn="l">
              <a:spcBef>
                <a:spcPts val="0"/>
              </a:spcBef>
              <a:spcAft>
                <a:spcPts val="0"/>
              </a:spcAft>
              <a:buSzPts val="1300"/>
              <a:buAutoNum type="alphaLcPeriod"/>
            </a:pPr>
            <a:r>
              <a:rPr lang="en-GB"/>
              <a:t>Availability Bias : Likelihood predictions are based on what can be remembered easily. </a:t>
            </a:r>
            <a:endParaRPr/>
          </a:p>
          <a:p>
            <a:pPr indent="-311150" lvl="1" marL="914400" rtl="0" algn="l">
              <a:spcBef>
                <a:spcPts val="0"/>
              </a:spcBef>
              <a:spcAft>
                <a:spcPts val="0"/>
              </a:spcAft>
              <a:buSzPts val="1300"/>
              <a:buAutoNum type="alphaLcPeriod"/>
            </a:pPr>
            <a:r>
              <a:rPr lang="en-GB"/>
              <a:t>Framing Bias : Our response to a choice depends on how it is presented.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1" name="Shape 2681"/>
        <p:cNvGrpSpPr/>
        <p:nvPr/>
      </p:nvGrpSpPr>
      <p:grpSpPr>
        <a:xfrm>
          <a:off x="0" y="0"/>
          <a:ext cx="0" cy="0"/>
          <a:chOff x="0" y="0"/>
          <a:chExt cx="0" cy="0"/>
        </a:xfrm>
      </p:grpSpPr>
      <p:sp>
        <p:nvSpPr>
          <p:cNvPr id="2682" name="Google Shape;2682;p46"/>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Avoiding our own cognitive bias</a:t>
            </a:r>
            <a:endParaRPr/>
          </a:p>
        </p:txBody>
      </p:sp>
      <p:sp>
        <p:nvSpPr>
          <p:cNvPr id="2683" name="Google Shape;2683;p46"/>
          <p:cNvSpPr txBox="1"/>
          <p:nvPr>
            <p:ph idx="1" type="body"/>
          </p:nvPr>
        </p:nvSpPr>
        <p:spPr>
          <a:xfrm>
            <a:off x="311700" y="881750"/>
            <a:ext cx="8520600" cy="409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Various methods are available for “cognitive de-biasing”</a:t>
            </a:r>
            <a:endParaRPr/>
          </a:p>
          <a:p>
            <a:pPr indent="-330200" lvl="0" marL="457200" rtl="0" algn="l">
              <a:spcBef>
                <a:spcPts val="0"/>
              </a:spcBef>
              <a:spcAft>
                <a:spcPts val="0"/>
              </a:spcAft>
              <a:buSzPts val="1600"/>
              <a:buAutoNum type="arabicPeriod"/>
            </a:pPr>
            <a:r>
              <a:rPr lang="en-GB"/>
              <a:t>Being aware that a bias exists</a:t>
            </a:r>
            <a:endParaRPr/>
          </a:p>
          <a:p>
            <a:pPr indent="-330200" lvl="0" marL="457200" rtl="0" algn="l">
              <a:spcBef>
                <a:spcPts val="0"/>
              </a:spcBef>
              <a:spcAft>
                <a:spcPts val="0"/>
              </a:spcAft>
              <a:buSzPts val="1600"/>
              <a:buAutoNum type="arabicPeriod"/>
            </a:pPr>
            <a:r>
              <a:rPr lang="en-GB"/>
              <a:t>Educational tools that have an embedded cognitive trap </a:t>
            </a:r>
            <a:endParaRPr/>
          </a:p>
          <a:p>
            <a:pPr indent="-330200" lvl="0" marL="457200" rtl="0" algn="l">
              <a:spcBef>
                <a:spcPts val="0"/>
              </a:spcBef>
              <a:spcAft>
                <a:spcPts val="0"/>
              </a:spcAft>
              <a:buSzPts val="1600"/>
              <a:buAutoNum type="arabicPeriod"/>
            </a:pPr>
            <a:r>
              <a:rPr lang="en-GB"/>
              <a:t>Slowing down strategies in workplace :</a:t>
            </a:r>
            <a:endParaRPr/>
          </a:p>
          <a:p>
            <a:pPr indent="-311150" lvl="1" marL="914400" rtl="0" algn="l">
              <a:spcBef>
                <a:spcPts val="0"/>
              </a:spcBef>
              <a:spcAft>
                <a:spcPts val="0"/>
              </a:spcAft>
              <a:buSzPts val="1300"/>
              <a:buAutoNum type="alphaLcPeriod"/>
            </a:pPr>
            <a:r>
              <a:rPr lang="en-GB"/>
              <a:t>Decision aids</a:t>
            </a:r>
            <a:endParaRPr/>
          </a:p>
          <a:p>
            <a:pPr indent="-311150" lvl="1" marL="914400" rtl="0" algn="l">
              <a:spcBef>
                <a:spcPts val="0"/>
              </a:spcBef>
              <a:spcAft>
                <a:spcPts val="0"/>
              </a:spcAft>
              <a:buSzPts val="1300"/>
              <a:buAutoNum type="alphaLcPeriod"/>
            </a:pPr>
            <a:r>
              <a:rPr lang="en-GB"/>
              <a:t>Checklists</a:t>
            </a:r>
            <a:endParaRPr/>
          </a:p>
          <a:p>
            <a:pPr indent="-311150" lvl="1" marL="914400" rtl="0" algn="l">
              <a:spcBef>
                <a:spcPts val="0"/>
              </a:spcBef>
              <a:spcAft>
                <a:spcPts val="0"/>
              </a:spcAft>
              <a:buSzPts val="1300"/>
              <a:buAutoNum type="alphaLcPeriod"/>
            </a:pPr>
            <a:r>
              <a:rPr lang="en-GB"/>
              <a:t>Planned time-outs</a:t>
            </a:r>
            <a:endParaRPr/>
          </a:p>
          <a:p>
            <a:pPr indent="-311150" lvl="1" marL="914400" rtl="0" algn="l">
              <a:spcBef>
                <a:spcPts val="0"/>
              </a:spcBef>
              <a:spcAft>
                <a:spcPts val="0"/>
              </a:spcAft>
              <a:buSzPts val="1300"/>
              <a:buAutoNum type="alphaLcPeriod"/>
            </a:pPr>
            <a:r>
              <a:rPr lang="en-GB"/>
              <a:t>Planning meets</a:t>
            </a:r>
            <a:endParaRPr/>
          </a:p>
          <a:p>
            <a:pPr indent="-330200" lvl="0" marL="457200" rtl="0" algn="l">
              <a:spcBef>
                <a:spcPts val="0"/>
              </a:spcBef>
              <a:spcAft>
                <a:spcPts val="0"/>
              </a:spcAft>
              <a:buSzPts val="1600"/>
              <a:buAutoNum type="arabicPeriod"/>
            </a:pPr>
            <a:r>
              <a:rPr lang="en-GB"/>
              <a:t>Deliberate real-time reflection over one’s own thinking process - meta-cognition. E.g consider the opposite </a:t>
            </a:r>
            <a:endParaRPr/>
          </a:p>
          <a:p>
            <a:pPr indent="-330200" lvl="0" marL="457200" rtl="0" algn="l">
              <a:spcBef>
                <a:spcPts val="0"/>
              </a:spcBef>
              <a:spcAft>
                <a:spcPts val="0"/>
              </a:spcAft>
              <a:buSzPts val="1600"/>
              <a:buAutoNum type="arabicPeriod"/>
            </a:pPr>
            <a:r>
              <a:rPr lang="en-GB"/>
              <a:t>Well designed clinical protocols - minimize variance and allow scope of documentation of deviations.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7" name="Shape 2687"/>
        <p:cNvGrpSpPr/>
        <p:nvPr/>
      </p:nvGrpSpPr>
      <p:grpSpPr>
        <a:xfrm>
          <a:off x="0" y="0"/>
          <a:ext cx="0" cy="0"/>
          <a:chOff x="0" y="0"/>
          <a:chExt cx="0" cy="0"/>
        </a:xfrm>
      </p:grpSpPr>
      <p:sp>
        <p:nvSpPr>
          <p:cNvPr id="2688" name="Google Shape;2688;p47"/>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Conclusions</a:t>
            </a:r>
            <a:endParaRPr/>
          </a:p>
        </p:txBody>
      </p:sp>
      <p:sp>
        <p:nvSpPr>
          <p:cNvPr id="2689" name="Google Shape;2689;p47"/>
          <p:cNvSpPr txBox="1"/>
          <p:nvPr>
            <p:ph idx="1" type="body"/>
          </p:nvPr>
        </p:nvSpPr>
        <p:spPr>
          <a:xfrm>
            <a:off x="311700" y="881750"/>
            <a:ext cx="8520600" cy="4097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lang="en-GB"/>
              <a:t>Reading a scientific paper - skill that needs to be acquired</a:t>
            </a:r>
            <a:endParaRPr/>
          </a:p>
          <a:p>
            <a:pPr indent="-330200" lvl="0" marL="457200" rtl="0" algn="l">
              <a:spcBef>
                <a:spcPts val="0"/>
              </a:spcBef>
              <a:spcAft>
                <a:spcPts val="0"/>
              </a:spcAft>
              <a:buSzPts val="1600"/>
              <a:buAutoNum type="arabicPeriod"/>
            </a:pPr>
            <a:r>
              <a:rPr lang="en-GB"/>
              <a:t>Sound grounding in principles of EBM is necessary</a:t>
            </a:r>
            <a:endParaRPr/>
          </a:p>
          <a:p>
            <a:pPr indent="-330200" lvl="0" marL="457200" rtl="0" algn="l">
              <a:spcBef>
                <a:spcPts val="0"/>
              </a:spcBef>
              <a:spcAft>
                <a:spcPts val="0"/>
              </a:spcAft>
              <a:buSzPts val="1600"/>
              <a:buAutoNum type="arabicPeriod"/>
            </a:pPr>
            <a:r>
              <a:rPr lang="en-GB"/>
              <a:t>Study design matters</a:t>
            </a:r>
            <a:endParaRPr/>
          </a:p>
          <a:p>
            <a:pPr indent="-330200" lvl="0" marL="457200" rtl="0" algn="l">
              <a:spcBef>
                <a:spcPts val="0"/>
              </a:spcBef>
              <a:spcAft>
                <a:spcPts val="0"/>
              </a:spcAft>
              <a:buSzPts val="1600"/>
              <a:buAutoNum type="arabicPeriod"/>
            </a:pPr>
            <a:r>
              <a:rPr lang="en-GB"/>
              <a:t>Pay attention to confidence intervals. </a:t>
            </a:r>
            <a:endParaRPr/>
          </a:p>
          <a:p>
            <a:pPr indent="-330200" lvl="0" marL="457200" rtl="0" algn="l">
              <a:spcBef>
                <a:spcPts val="0"/>
              </a:spcBef>
              <a:spcAft>
                <a:spcPts val="0"/>
              </a:spcAft>
              <a:buSzPts val="1600"/>
              <a:buAutoNum type="arabicPeriod"/>
            </a:pPr>
            <a:r>
              <a:rPr lang="en-GB"/>
              <a:t>Avoid placing too much faith in subgroup analyses</a:t>
            </a:r>
            <a:endParaRPr/>
          </a:p>
          <a:p>
            <a:pPr indent="-330200" lvl="0" marL="457200" rtl="0" algn="l">
              <a:spcBef>
                <a:spcPts val="0"/>
              </a:spcBef>
              <a:spcAft>
                <a:spcPts val="0"/>
              </a:spcAft>
              <a:buSzPts val="1600"/>
              <a:buAutoNum type="arabicPeriod"/>
            </a:pPr>
            <a:r>
              <a:rPr lang="en-GB"/>
              <a:t>Remember that we all have cognitive biases - “measure twice before cutting”</a:t>
            </a:r>
            <a:endParaRPr/>
          </a:p>
          <a:p>
            <a:pPr indent="-330200" lvl="0" marL="457200" rtl="0" algn="l">
              <a:spcBef>
                <a:spcPts val="0"/>
              </a:spcBef>
              <a:spcAft>
                <a:spcPts val="0"/>
              </a:spcAft>
              <a:buSzPts val="1600"/>
              <a:buAutoNum type="arabicPeriod"/>
            </a:pPr>
            <a:r>
              <a:rPr lang="en-GB"/>
              <a:t>Develop protocols and checklists </a:t>
            </a:r>
            <a:endParaRPr/>
          </a:p>
          <a:p>
            <a:pPr indent="-330200" lvl="0" marL="457200" rtl="0" algn="l">
              <a:spcBef>
                <a:spcPts val="0"/>
              </a:spcBef>
              <a:spcAft>
                <a:spcPts val="0"/>
              </a:spcAft>
              <a:buSzPts val="1600"/>
              <a:buAutoNum type="arabicPeriod"/>
            </a:pPr>
            <a:r>
              <a:rPr lang="en-GB"/>
              <a:t>Read .. read .. read &amp; then read some more.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3" name="Shape 2693"/>
        <p:cNvGrpSpPr/>
        <p:nvPr/>
      </p:nvGrpSpPr>
      <p:grpSpPr>
        <a:xfrm>
          <a:off x="0" y="0"/>
          <a:ext cx="0" cy="0"/>
          <a:chOff x="0" y="0"/>
          <a:chExt cx="0" cy="0"/>
        </a:xfrm>
      </p:grpSpPr>
      <p:sp>
        <p:nvSpPr>
          <p:cNvPr id="2694" name="Google Shape;2694;p48"/>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Tools &amp; Resources</a:t>
            </a:r>
            <a:endParaRPr/>
          </a:p>
        </p:txBody>
      </p:sp>
      <p:sp>
        <p:nvSpPr>
          <p:cNvPr id="2695" name="Google Shape;2695;p48"/>
          <p:cNvSpPr txBox="1"/>
          <p:nvPr>
            <p:ph idx="1" type="body"/>
          </p:nvPr>
        </p:nvSpPr>
        <p:spPr>
          <a:xfrm>
            <a:off x="311700" y="877700"/>
            <a:ext cx="3999900" cy="3925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AutoNum type="arabicPeriod"/>
            </a:pPr>
            <a:r>
              <a:rPr lang="en-GB" sz="1200">
                <a:solidFill>
                  <a:schemeClr val="dk1"/>
                </a:solidFill>
              </a:rPr>
              <a:t>Critical Appraisal Skills Programme (CASP) : </a:t>
            </a:r>
            <a:r>
              <a:rPr lang="en-GB" sz="1200" u="sng">
                <a:solidFill>
                  <a:schemeClr val="accent5"/>
                </a:solidFill>
                <a:hlinkClick r:id="rId3"/>
              </a:rPr>
              <a:t>https://casp-uk.net/casp-tools-checklists/</a:t>
            </a:r>
            <a:r>
              <a:rPr lang="en-GB" sz="1200">
                <a:solidFill>
                  <a:schemeClr val="dk1"/>
                </a:solidFill>
              </a:rPr>
              <a:t> </a:t>
            </a:r>
            <a:endParaRPr sz="1200">
              <a:solidFill>
                <a:schemeClr val="dk1"/>
              </a:solidFill>
            </a:endParaRPr>
          </a:p>
          <a:p>
            <a:pPr indent="-304800" lvl="0" marL="457200" rtl="0" algn="l">
              <a:spcBef>
                <a:spcPts val="0"/>
              </a:spcBef>
              <a:spcAft>
                <a:spcPts val="0"/>
              </a:spcAft>
              <a:buClr>
                <a:schemeClr val="dk1"/>
              </a:buClr>
              <a:buSzPts val="1200"/>
              <a:buAutoNum type="arabicPeriod"/>
            </a:pPr>
            <a:r>
              <a:rPr lang="en-GB" sz="1200">
                <a:solidFill>
                  <a:schemeClr val="dk1"/>
                </a:solidFill>
              </a:rPr>
              <a:t>CEBM Critical Appraisal Tools : </a:t>
            </a:r>
            <a:r>
              <a:rPr lang="en-GB" sz="1200" u="sng">
                <a:solidFill>
                  <a:schemeClr val="accent5"/>
                </a:solidFill>
                <a:hlinkClick r:id="rId4"/>
              </a:rPr>
              <a:t>https://www.cebm.net/2014/06/critical-appraisal/</a:t>
            </a:r>
            <a:r>
              <a:rPr lang="en-GB" sz="1200">
                <a:solidFill>
                  <a:schemeClr val="dk1"/>
                </a:solidFill>
              </a:rPr>
              <a:t> </a:t>
            </a:r>
            <a:endParaRPr sz="1200">
              <a:solidFill>
                <a:schemeClr val="dk1"/>
              </a:solidFill>
            </a:endParaRPr>
          </a:p>
          <a:p>
            <a:pPr indent="-304800" lvl="0" marL="457200" rtl="0" algn="l">
              <a:spcBef>
                <a:spcPts val="0"/>
              </a:spcBef>
              <a:spcAft>
                <a:spcPts val="0"/>
              </a:spcAft>
              <a:buClr>
                <a:schemeClr val="dk1"/>
              </a:buClr>
              <a:buSzPts val="1200"/>
              <a:buAutoNum type="arabicPeriod"/>
            </a:pPr>
            <a:r>
              <a:rPr lang="en-GB" sz="1200">
                <a:solidFill>
                  <a:schemeClr val="dk1"/>
                </a:solidFill>
              </a:rPr>
              <a:t>Joanna Brigg International Tools : </a:t>
            </a:r>
            <a:r>
              <a:rPr lang="en-GB" sz="1200" u="sng">
                <a:solidFill>
                  <a:schemeClr val="accent5"/>
                </a:solidFill>
                <a:hlinkClick r:id="rId5"/>
              </a:rPr>
              <a:t>critical-appraisal-tools - Critical Appraisal Tools</a:t>
            </a:r>
            <a:r>
              <a:rPr lang="en-GB" sz="1200">
                <a:solidFill>
                  <a:schemeClr val="dk1"/>
                </a:solidFill>
              </a:rPr>
              <a:t> </a:t>
            </a:r>
            <a:endParaRPr sz="1200">
              <a:solidFill>
                <a:schemeClr val="dk1"/>
              </a:solidFill>
            </a:endParaRPr>
          </a:p>
          <a:p>
            <a:pPr indent="-304800" lvl="0" marL="457200" rtl="0" algn="l">
              <a:spcBef>
                <a:spcPts val="0"/>
              </a:spcBef>
              <a:spcAft>
                <a:spcPts val="0"/>
              </a:spcAft>
              <a:buClr>
                <a:schemeClr val="dk1"/>
              </a:buClr>
              <a:buSzPts val="1200"/>
              <a:buAutoNum type="arabicPeriod"/>
            </a:pPr>
            <a:r>
              <a:rPr lang="en-GB" sz="1200">
                <a:solidFill>
                  <a:schemeClr val="dk1"/>
                </a:solidFill>
              </a:rPr>
              <a:t>Appraisal guidelines for research and evaluation (AGREE) : </a:t>
            </a:r>
            <a:r>
              <a:rPr lang="en-GB" sz="1200" u="sng">
                <a:solidFill>
                  <a:schemeClr val="accent5"/>
                </a:solidFill>
                <a:hlinkClick r:id="rId6"/>
              </a:rPr>
              <a:t>AGREE Tools</a:t>
            </a:r>
            <a:r>
              <a:rPr lang="en-GB" sz="1200">
                <a:solidFill>
                  <a:schemeClr val="dk1"/>
                </a:solidFill>
              </a:rPr>
              <a:t> </a:t>
            </a:r>
            <a:endParaRPr sz="1200">
              <a:solidFill>
                <a:schemeClr val="dk1"/>
              </a:solidFill>
            </a:endParaRPr>
          </a:p>
          <a:p>
            <a:pPr indent="-304800" lvl="0" marL="457200" rtl="0" algn="l">
              <a:spcBef>
                <a:spcPts val="0"/>
              </a:spcBef>
              <a:spcAft>
                <a:spcPts val="0"/>
              </a:spcAft>
              <a:buClr>
                <a:schemeClr val="dk1"/>
              </a:buClr>
              <a:buSzPts val="1200"/>
              <a:buAutoNum type="arabicPeriod"/>
            </a:pPr>
            <a:r>
              <a:rPr lang="en-GB" sz="1200">
                <a:solidFill>
                  <a:schemeClr val="dk1"/>
                </a:solidFill>
              </a:rPr>
              <a:t>EQUATOR Network for reporting guidelines : </a:t>
            </a:r>
            <a:r>
              <a:rPr lang="en-GB" sz="1200" u="sng">
                <a:solidFill>
                  <a:schemeClr val="accent5"/>
                </a:solidFill>
                <a:hlinkClick r:id="rId7"/>
              </a:rPr>
              <a:t>The EQUATOR Network | Enhancing the QUAlity and Transparency Of Health Research</a:t>
            </a:r>
            <a:r>
              <a:rPr lang="en-GB" sz="1200">
                <a:solidFill>
                  <a:schemeClr val="dk1"/>
                </a:solidFill>
              </a:rPr>
              <a:t> </a:t>
            </a:r>
            <a:endParaRPr sz="1000"/>
          </a:p>
        </p:txBody>
      </p:sp>
      <p:sp>
        <p:nvSpPr>
          <p:cNvPr id="2696" name="Google Shape;2696;p48"/>
          <p:cNvSpPr txBox="1"/>
          <p:nvPr>
            <p:ph idx="2" type="body"/>
          </p:nvPr>
        </p:nvSpPr>
        <p:spPr>
          <a:xfrm>
            <a:off x="4832400" y="877700"/>
            <a:ext cx="3999900" cy="3925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AutoNum type="arabicPeriod"/>
            </a:pPr>
            <a:r>
              <a:rPr lang="en-GB" sz="1100">
                <a:solidFill>
                  <a:schemeClr val="dk1"/>
                </a:solidFill>
              </a:rPr>
              <a:t>Sackett DL, Rosenberg WM, Gray JA, Haynes RB, Richardson WS. Evidence based medicine: what it is and what it isn’t. BMJ. 1996 Jan 13;312(7023):71–2.</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GB" sz="1100">
                <a:solidFill>
                  <a:schemeClr val="dk1"/>
                </a:solidFill>
              </a:rPr>
              <a:t>Dobler CC, Morrow AS, Kamath CC. Clinicians’ cognitive biases: a potential barrier to implementation of evidence-based clinical practice. BMJ Evid Based Med. 2019 Aug;24(4):137–40.</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GB" sz="1100">
                <a:solidFill>
                  <a:schemeClr val="dk1"/>
                </a:solidFill>
              </a:rPr>
              <a:t>JAMA Series on User’s guide to medical literature - </a:t>
            </a:r>
            <a:r>
              <a:rPr lang="en-GB" sz="1100" u="sng">
                <a:solidFill>
                  <a:schemeClr val="accent5"/>
                </a:solidFill>
                <a:hlinkClick r:id="rId8"/>
              </a:rPr>
              <a:t>multipart series</a:t>
            </a:r>
            <a:r>
              <a:rPr lang="en-GB" sz="1100">
                <a:solidFill>
                  <a:schemeClr val="dk1"/>
                </a:solidFill>
              </a:rPr>
              <a:t>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GB" sz="1100" u="sng">
                <a:solidFill>
                  <a:schemeClr val="accent5"/>
                </a:solidFill>
                <a:hlinkClick r:id="rId9"/>
              </a:rPr>
              <a:t>JBI Manual for evidence implementation</a:t>
            </a:r>
            <a:r>
              <a:rPr lang="en-GB" sz="1100">
                <a:solidFill>
                  <a:schemeClr val="dk1"/>
                </a:solidFill>
              </a:rPr>
              <a:t> : How to get evidence into practice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GB" sz="1100" u="sng">
                <a:solidFill>
                  <a:schemeClr val="accent5"/>
                </a:solidFill>
                <a:hlinkClick r:id="rId10"/>
              </a:rPr>
              <a:t>Catalogue of bias </a:t>
            </a:r>
            <a:r>
              <a:rPr lang="en-GB" sz="1100">
                <a:solidFill>
                  <a:schemeClr val="dk1"/>
                </a:solidFill>
              </a:rPr>
              <a:t>: A website list major bias that can occur in medical research and the implications thereof.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GB" sz="1100" u="sng">
                <a:solidFill>
                  <a:schemeClr val="accent5"/>
                </a:solidFill>
                <a:hlinkClick r:id="rId11"/>
              </a:rPr>
              <a:t>List of cognitive bias</a:t>
            </a:r>
            <a:r>
              <a:rPr lang="en-GB" sz="1100">
                <a:solidFill>
                  <a:schemeClr val="dk1"/>
                </a:solidFill>
              </a:rPr>
              <a:t>: The wikipedia page is a good starting point. </a:t>
            </a:r>
            <a:endParaRPr sz="1100">
              <a:solidFill>
                <a:schemeClr val="dk1"/>
              </a:solidFill>
            </a:endParaRPr>
          </a:p>
          <a:p>
            <a:pPr indent="-298450" lvl="0" marL="457200" rtl="0" algn="l">
              <a:spcBef>
                <a:spcPts val="0"/>
              </a:spcBef>
              <a:spcAft>
                <a:spcPts val="0"/>
              </a:spcAft>
              <a:buClr>
                <a:schemeClr val="dk1"/>
              </a:buClr>
              <a:buSzPts val="1100"/>
              <a:buAutoNum type="arabicPeriod"/>
            </a:pPr>
            <a:r>
              <a:rPr lang="en-GB" sz="1100" u="sng">
                <a:solidFill>
                  <a:schemeClr val="accent5"/>
                </a:solidFill>
                <a:hlinkClick r:id="rId12"/>
              </a:rPr>
              <a:t>50 cognitive and affective biases and medicine</a:t>
            </a:r>
            <a:endParaRPr sz="9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0" name="Shape 2700"/>
        <p:cNvGrpSpPr/>
        <p:nvPr/>
      </p:nvGrpSpPr>
      <p:grpSpPr>
        <a:xfrm>
          <a:off x="0" y="0"/>
          <a:ext cx="0" cy="0"/>
          <a:chOff x="0" y="0"/>
          <a:chExt cx="0" cy="0"/>
        </a:xfrm>
      </p:grpSpPr>
      <p:sp>
        <p:nvSpPr>
          <p:cNvPr id="2701" name="Google Shape;2701;p49"/>
          <p:cNvSpPr txBox="1"/>
          <p:nvPr>
            <p:ph type="title"/>
          </p:nvPr>
        </p:nvSpPr>
        <p:spPr>
          <a:xfrm>
            <a:off x="490250" y="450150"/>
            <a:ext cx="4459500" cy="4090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GB"/>
              <a:t>Thank You</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05" name="Shape 2705"/>
        <p:cNvGrpSpPr/>
        <p:nvPr/>
      </p:nvGrpSpPr>
      <p:grpSpPr>
        <a:xfrm>
          <a:off x="0" y="0"/>
          <a:ext cx="0" cy="0"/>
          <a:chOff x="0" y="0"/>
          <a:chExt cx="0" cy="0"/>
        </a:xfrm>
      </p:grpSpPr>
      <p:sp>
        <p:nvSpPr>
          <p:cNvPr id="2706" name="Google Shape;2706;p50"/>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Critical appraisal tools</a:t>
            </a:r>
            <a:endParaRPr/>
          </a:p>
        </p:txBody>
      </p:sp>
      <p:sp>
        <p:nvSpPr>
          <p:cNvPr id="2707" name="Google Shape;2707;p50"/>
          <p:cNvSpPr txBox="1"/>
          <p:nvPr>
            <p:ph idx="1" type="body"/>
          </p:nvPr>
        </p:nvSpPr>
        <p:spPr>
          <a:xfrm>
            <a:off x="311700" y="881750"/>
            <a:ext cx="8520600" cy="4097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lang="en-GB"/>
              <a:t>Critical Appraisal Skills Programme (CASP) : </a:t>
            </a:r>
            <a:r>
              <a:rPr lang="en-GB" u="sng">
                <a:solidFill>
                  <a:schemeClr val="hlink"/>
                </a:solidFill>
                <a:hlinkClick r:id="rId3"/>
              </a:rPr>
              <a:t>https://casp-uk.net/casp-tools-checklists/</a:t>
            </a:r>
            <a:r>
              <a:rPr lang="en-GB"/>
              <a:t> </a:t>
            </a:r>
            <a:endParaRPr/>
          </a:p>
          <a:p>
            <a:pPr indent="-330200" lvl="0" marL="457200" rtl="0" algn="l">
              <a:spcBef>
                <a:spcPts val="0"/>
              </a:spcBef>
              <a:spcAft>
                <a:spcPts val="0"/>
              </a:spcAft>
              <a:buSzPts val="1600"/>
              <a:buAutoNum type="arabicPeriod"/>
            </a:pPr>
            <a:r>
              <a:rPr lang="en-GB"/>
              <a:t>CEBM Critical Appraisal Tools : </a:t>
            </a:r>
            <a:r>
              <a:rPr lang="en-GB" u="sng">
                <a:solidFill>
                  <a:schemeClr val="hlink"/>
                </a:solidFill>
                <a:hlinkClick r:id="rId4"/>
              </a:rPr>
              <a:t>https://www.cebm.net/2014/06/critical-appraisal/</a:t>
            </a:r>
            <a:r>
              <a:rPr lang="en-GB"/>
              <a:t> </a:t>
            </a:r>
            <a:endParaRPr/>
          </a:p>
          <a:p>
            <a:pPr indent="-330200" lvl="0" marL="457200" rtl="0" algn="l">
              <a:spcBef>
                <a:spcPts val="0"/>
              </a:spcBef>
              <a:spcAft>
                <a:spcPts val="0"/>
              </a:spcAft>
              <a:buSzPts val="1600"/>
              <a:buAutoNum type="arabicPeriod"/>
            </a:pPr>
            <a:r>
              <a:rPr lang="en-GB"/>
              <a:t>Joanna Brigg International Tools : </a:t>
            </a:r>
            <a:r>
              <a:rPr lang="en-GB" u="sng">
                <a:solidFill>
                  <a:schemeClr val="hlink"/>
                </a:solidFill>
                <a:hlinkClick r:id="rId5"/>
              </a:rPr>
              <a:t>critical-appraisal-tools - Critical Appraisal Tools</a:t>
            </a:r>
            <a:r>
              <a:rPr lang="en-GB"/>
              <a:t> </a:t>
            </a:r>
            <a:endParaRPr/>
          </a:p>
          <a:p>
            <a:pPr indent="-330200" lvl="0" marL="457200" rtl="0" algn="l">
              <a:spcBef>
                <a:spcPts val="0"/>
              </a:spcBef>
              <a:spcAft>
                <a:spcPts val="0"/>
              </a:spcAft>
              <a:buSzPts val="1600"/>
              <a:buAutoNum type="arabicPeriod"/>
            </a:pPr>
            <a:r>
              <a:rPr lang="en-GB"/>
              <a:t>Appraisal guidelines for research and evaluation (AGREE) : </a:t>
            </a:r>
            <a:r>
              <a:rPr lang="en-GB" u="sng">
                <a:solidFill>
                  <a:schemeClr val="hlink"/>
                </a:solidFill>
                <a:hlinkClick r:id="rId6"/>
              </a:rPr>
              <a:t>AGREE Tools</a:t>
            </a:r>
            <a:r>
              <a:rPr lang="en-GB"/>
              <a:t> </a:t>
            </a:r>
            <a:endParaRPr/>
          </a:p>
          <a:p>
            <a:pPr indent="-330200" lvl="0" marL="457200" rtl="0" algn="l">
              <a:spcBef>
                <a:spcPts val="0"/>
              </a:spcBef>
              <a:spcAft>
                <a:spcPts val="0"/>
              </a:spcAft>
              <a:buSzPts val="1600"/>
              <a:buAutoNum type="arabicPeriod"/>
            </a:pPr>
            <a:r>
              <a:rPr lang="en-GB"/>
              <a:t>EQUATOR Network for reporting guidelines : </a:t>
            </a:r>
            <a:r>
              <a:rPr lang="en-GB" u="sng">
                <a:solidFill>
                  <a:schemeClr val="hlink"/>
                </a:solidFill>
                <a:hlinkClick r:id="rId7"/>
              </a:rPr>
              <a:t>The EQUATOR Network | Enhancing the QUAlity and Transparency Of Health Research</a:t>
            </a:r>
            <a:r>
              <a:rPr lang="en-GB"/>
              <a:t>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11" name="Shape 2711"/>
        <p:cNvGrpSpPr/>
        <p:nvPr/>
      </p:nvGrpSpPr>
      <p:grpSpPr>
        <a:xfrm>
          <a:off x="0" y="0"/>
          <a:ext cx="0" cy="0"/>
          <a:chOff x="0" y="0"/>
          <a:chExt cx="0" cy="0"/>
        </a:xfrm>
      </p:grpSpPr>
      <p:sp>
        <p:nvSpPr>
          <p:cNvPr id="2712" name="Google Shape;2712;p51"/>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Reading Resources</a:t>
            </a:r>
            <a:endParaRPr/>
          </a:p>
        </p:txBody>
      </p:sp>
      <p:sp>
        <p:nvSpPr>
          <p:cNvPr id="2713" name="Google Shape;2713;p51"/>
          <p:cNvSpPr txBox="1"/>
          <p:nvPr>
            <p:ph idx="1" type="body"/>
          </p:nvPr>
        </p:nvSpPr>
        <p:spPr>
          <a:xfrm>
            <a:off x="311700" y="881750"/>
            <a:ext cx="8520600" cy="4097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lang="en-GB"/>
              <a:t>Sackett DL, Rosenberg WM, Gray JA, Haynes RB, Richardson WS. Evidence based medicine: what it is and what it isn’t. BMJ. 1996 Jan 13;312(7023):71–2.</a:t>
            </a:r>
            <a:endParaRPr/>
          </a:p>
          <a:p>
            <a:pPr indent="-330200" lvl="0" marL="457200" rtl="0" algn="l">
              <a:spcBef>
                <a:spcPts val="0"/>
              </a:spcBef>
              <a:spcAft>
                <a:spcPts val="0"/>
              </a:spcAft>
              <a:buSzPts val="1600"/>
              <a:buAutoNum type="arabicPeriod"/>
            </a:pPr>
            <a:r>
              <a:rPr lang="en-GB"/>
              <a:t>Dobler CC, Morrow AS, Kamath CC. Clinicians’ cognitive biases: a potential barrier to implementation of evidence-based clinical practice. BMJ Evid Based Med. 2019 Aug;24(4):137–40.</a:t>
            </a:r>
            <a:endParaRPr/>
          </a:p>
          <a:p>
            <a:pPr indent="-330200" lvl="0" marL="457200" rtl="0" algn="l">
              <a:spcBef>
                <a:spcPts val="0"/>
              </a:spcBef>
              <a:spcAft>
                <a:spcPts val="0"/>
              </a:spcAft>
              <a:buSzPts val="1600"/>
              <a:buAutoNum type="arabicPeriod"/>
            </a:pPr>
            <a:r>
              <a:rPr lang="en-GB"/>
              <a:t>JAMA Series on User’s guide to medical literature - </a:t>
            </a:r>
            <a:r>
              <a:rPr lang="en-GB" u="sng">
                <a:solidFill>
                  <a:schemeClr val="hlink"/>
                </a:solidFill>
                <a:hlinkClick r:id="rId3"/>
              </a:rPr>
              <a:t>multipart series</a:t>
            </a:r>
            <a:r>
              <a:rPr lang="en-GB"/>
              <a:t> </a:t>
            </a:r>
            <a:endParaRPr/>
          </a:p>
          <a:p>
            <a:pPr indent="-330200" lvl="0" marL="457200" rtl="0" algn="l">
              <a:spcBef>
                <a:spcPts val="0"/>
              </a:spcBef>
              <a:spcAft>
                <a:spcPts val="0"/>
              </a:spcAft>
              <a:buSzPts val="1600"/>
              <a:buAutoNum type="arabicPeriod"/>
            </a:pPr>
            <a:r>
              <a:rPr lang="en-GB" u="sng">
                <a:solidFill>
                  <a:schemeClr val="hlink"/>
                </a:solidFill>
                <a:hlinkClick r:id="rId4"/>
              </a:rPr>
              <a:t>JBI Manual for evidence implementation</a:t>
            </a:r>
            <a:r>
              <a:rPr lang="en-GB"/>
              <a:t> : How to get evidence into practice </a:t>
            </a:r>
            <a:r>
              <a:rPr lang="en-GB"/>
              <a:t> </a:t>
            </a:r>
            <a:endParaRPr/>
          </a:p>
          <a:p>
            <a:pPr indent="-330200" lvl="0" marL="457200" rtl="0" algn="l">
              <a:spcBef>
                <a:spcPts val="0"/>
              </a:spcBef>
              <a:spcAft>
                <a:spcPts val="0"/>
              </a:spcAft>
              <a:buSzPts val="1600"/>
              <a:buAutoNum type="arabicPeriod"/>
            </a:pPr>
            <a:r>
              <a:rPr lang="en-GB" u="sng">
                <a:solidFill>
                  <a:schemeClr val="hlink"/>
                </a:solidFill>
                <a:hlinkClick r:id="rId5"/>
              </a:rPr>
              <a:t>Catalogue</a:t>
            </a:r>
            <a:r>
              <a:rPr lang="en-GB" u="sng">
                <a:solidFill>
                  <a:schemeClr val="hlink"/>
                </a:solidFill>
                <a:hlinkClick r:id="rId6"/>
              </a:rPr>
              <a:t> of bias </a:t>
            </a:r>
            <a:r>
              <a:rPr lang="en-GB"/>
              <a:t>: A website list major bias that can occur in medical research and the implications thereof. </a:t>
            </a:r>
            <a:endParaRPr/>
          </a:p>
          <a:p>
            <a:pPr indent="-330200" lvl="0" marL="457200" rtl="0" algn="l">
              <a:spcBef>
                <a:spcPts val="0"/>
              </a:spcBef>
              <a:spcAft>
                <a:spcPts val="0"/>
              </a:spcAft>
              <a:buSzPts val="1600"/>
              <a:buAutoNum type="arabicPeriod"/>
            </a:pPr>
            <a:r>
              <a:rPr lang="en-GB" u="sng">
                <a:solidFill>
                  <a:schemeClr val="hlink"/>
                </a:solidFill>
                <a:hlinkClick r:id="rId7"/>
              </a:rPr>
              <a:t>List of cognitive bias</a:t>
            </a:r>
            <a:r>
              <a:rPr lang="en-GB"/>
              <a:t>: The wikipedia page is a good starting point. </a:t>
            </a:r>
            <a:endParaRPr/>
          </a:p>
          <a:p>
            <a:pPr indent="-330200" lvl="0" marL="457200" rtl="0" algn="l">
              <a:spcBef>
                <a:spcPts val="0"/>
              </a:spcBef>
              <a:spcAft>
                <a:spcPts val="0"/>
              </a:spcAft>
              <a:buSzPts val="1600"/>
              <a:buAutoNum type="arabicPeriod"/>
            </a:pPr>
            <a:r>
              <a:rPr lang="en-GB" u="sng">
                <a:solidFill>
                  <a:schemeClr val="hlink"/>
                </a:solidFill>
                <a:hlinkClick r:id="rId8"/>
              </a:rPr>
              <a:t>50 cognitive and affective biases and medicine</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17" name="Shape 2717"/>
        <p:cNvGrpSpPr/>
        <p:nvPr/>
      </p:nvGrpSpPr>
      <p:grpSpPr>
        <a:xfrm>
          <a:off x="0" y="0"/>
          <a:ext cx="0" cy="0"/>
          <a:chOff x="0" y="0"/>
          <a:chExt cx="0" cy="0"/>
        </a:xfrm>
      </p:grpSpPr>
      <p:sp>
        <p:nvSpPr>
          <p:cNvPr id="2718" name="Google Shape;2718;p52"/>
          <p:cNvSpPr txBox="1"/>
          <p:nvPr>
            <p:ph type="title"/>
          </p:nvPr>
        </p:nvSpPr>
        <p:spPr>
          <a:xfrm>
            <a:off x="271800" y="180600"/>
            <a:ext cx="4316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GB"/>
              <a:t>What to read</a:t>
            </a:r>
            <a:endParaRPr/>
          </a:p>
        </p:txBody>
      </p:sp>
      <p:sp>
        <p:nvSpPr>
          <p:cNvPr id="2719" name="Google Shape;2719;p52"/>
          <p:cNvSpPr txBox="1"/>
          <p:nvPr>
            <p:ph idx="1" type="body"/>
          </p:nvPr>
        </p:nvSpPr>
        <p:spPr>
          <a:xfrm>
            <a:off x="311700" y="1085150"/>
            <a:ext cx="4316100" cy="39258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SzPts val="1500"/>
              <a:buAutoNum type="arabicPeriod"/>
            </a:pPr>
            <a:r>
              <a:rPr b="1" lang="en-GB" sz="1500"/>
              <a:t>Why read ?</a:t>
            </a:r>
            <a:endParaRPr b="1" sz="1500"/>
          </a:p>
          <a:p>
            <a:pPr indent="-323850" lvl="1" marL="914400" rtl="0" algn="l">
              <a:spcBef>
                <a:spcPts val="0"/>
              </a:spcBef>
              <a:spcAft>
                <a:spcPts val="0"/>
              </a:spcAft>
              <a:buSzPts val="1500"/>
              <a:buAutoNum type="alphaLcPeriod"/>
            </a:pPr>
            <a:r>
              <a:rPr lang="en-GB" sz="1500"/>
              <a:t>To further one’s knowledge:</a:t>
            </a:r>
            <a:endParaRPr sz="1500"/>
          </a:p>
          <a:p>
            <a:pPr indent="-323850" lvl="2" marL="1371600" rtl="0" algn="l">
              <a:spcBef>
                <a:spcPts val="0"/>
              </a:spcBef>
              <a:spcAft>
                <a:spcPts val="0"/>
              </a:spcAft>
              <a:buSzPts val="1500"/>
              <a:buAutoNum type="romanLcPeriod"/>
            </a:pPr>
            <a:r>
              <a:rPr lang="en-GB" sz="1500"/>
              <a:t>Disease pathophysiology and epidemiology</a:t>
            </a:r>
            <a:endParaRPr sz="1500"/>
          </a:p>
          <a:p>
            <a:pPr indent="-323850" lvl="2" marL="1371600" rtl="0" algn="l">
              <a:spcBef>
                <a:spcPts val="0"/>
              </a:spcBef>
              <a:spcAft>
                <a:spcPts val="0"/>
              </a:spcAft>
              <a:buSzPts val="1500"/>
              <a:buAutoNum type="romanLcPeriod"/>
            </a:pPr>
            <a:r>
              <a:rPr lang="en-GB" sz="1500"/>
              <a:t>Prognosis and natural history</a:t>
            </a:r>
            <a:endParaRPr sz="1500"/>
          </a:p>
          <a:p>
            <a:pPr indent="-323850" lvl="2" marL="1371600" rtl="0" algn="l">
              <a:spcBef>
                <a:spcPts val="0"/>
              </a:spcBef>
              <a:spcAft>
                <a:spcPts val="0"/>
              </a:spcAft>
              <a:buSzPts val="1500"/>
              <a:buAutoNum type="romanLcPeriod"/>
            </a:pPr>
            <a:r>
              <a:rPr lang="en-GB" sz="1500"/>
              <a:t>Treatment options</a:t>
            </a:r>
            <a:endParaRPr sz="1500"/>
          </a:p>
          <a:p>
            <a:pPr indent="-323850" lvl="1" marL="914400" rtl="0" algn="l">
              <a:spcBef>
                <a:spcPts val="0"/>
              </a:spcBef>
              <a:spcAft>
                <a:spcPts val="0"/>
              </a:spcAft>
              <a:buSzPts val="1500"/>
              <a:buAutoNum type="alphaLcPeriod"/>
            </a:pPr>
            <a:r>
              <a:rPr lang="en-GB" sz="1500"/>
              <a:t>To prepare for one’s own research</a:t>
            </a:r>
            <a:endParaRPr sz="1500"/>
          </a:p>
          <a:p>
            <a:pPr indent="-323850" lvl="1" marL="914400" rtl="0" algn="l">
              <a:spcBef>
                <a:spcPts val="0"/>
              </a:spcBef>
              <a:spcAft>
                <a:spcPts val="0"/>
              </a:spcAft>
              <a:buSzPts val="1500"/>
              <a:buAutoNum type="alphaLcPeriod"/>
            </a:pPr>
            <a:r>
              <a:rPr lang="en-GB" sz="1500"/>
              <a:t>To fulfill an assignment</a:t>
            </a:r>
            <a:endParaRPr sz="1500"/>
          </a:p>
          <a:p>
            <a:pPr indent="-323850" lvl="0" marL="457200" rtl="0" algn="l">
              <a:spcBef>
                <a:spcPts val="0"/>
              </a:spcBef>
              <a:spcAft>
                <a:spcPts val="0"/>
              </a:spcAft>
              <a:buSzPts val="1500"/>
              <a:buAutoNum type="arabicPeriod"/>
            </a:pPr>
            <a:r>
              <a:rPr b="1" lang="en-GB" sz="1500"/>
              <a:t>What to read ?</a:t>
            </a:r>
            <a:endParaRPr b="1" sz="1500"/>
          </a:p>
          <a:p>
            <a:pPr indent="-323850" lvl="1" marL="914400" rtl="0" algn="l">
              <a:spcBef>
                <a:spcPts val="0"/>
              </a:spcBef>
              <a:spcAft>
                <a:spcPts val="0"/>
              </a:spcAft>
              <a:buSzPts val="1500"/>
              <a:buAutoNum type="alphaLcPeriod"/>
            </a:pPr>
            <a:r>
              <a:rPr lang="en-GB" sz="1500"/>
              <a:t>Depends on your motivation and reason</a:t>
            </a:r>
            <a:endParaRPr sz="1500"/>
          </a:p>
          <a:p>
            <a:pPr indent="-323850" lvl="1" marL="914400" rtl="0" algn="l">
              <a:spcBef>
                <a:spcPts val="0"/>
              </a:spcBef>
              <a:spcAft>
                <a:spcPts val="0"/>
              </a:spcAft>
              <a:buSzPts val="1500"/>
              <a:buAutoNum type="alphaLcPeriod"/>
            </a:pPr>
            <a:r>
              <a:rPr lang="en-GB" sz="1500"/>
              <a:t>Depends also on the time you have !!</a:t>
            </a:r>
            <a:endParaRPr sz="1500"/>
          </a:p>
        </p:txBody>
      </p:sp>
      <p:pic>
        <p:nvPicPr>
          <p:cNvPr id="2720" name="Google Shape;2720;p52"/>
          <p:cNvPicPr preferRelativeResize="0"/>
          <p:nvPr/>
        </p:nvPicPr>
        <p:blipFill>
          <a:blip r:embed="rId3">
            <a:alphaModFix/>
          </a:blip>
          <a:stretch>
            <a:fillRect/>
          </a:stretch>
        </p:blipFill>
        <p:spPr>
          <a:xfrm>
            <a:off x="4740100" y="1675763"/>
            <a:ext cx="4211401" cy="179197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24" name="Shape 2724"/>
        <p:cNvGrpSpPr/>
        <p:nvPr/>
      </p:nvGrpSpPr>
      <p:grpSpPr>
        <a:xfrm>
          <a:off x="0" y="0"/>
          <a:ext cx="0" cy="0"/>
          <a:chOff x="0" y="0"/>
          <a:chExt cx="0" cy="0"/>
        </a:xfrm>
      </p:grpSpPr>
      <p:sp>
        <p:nvSpPr>
          <p:cNvPr id="2725" name="Google Shape;2725;p53"/>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Why you need to know this ?</a:t>
            </a:r>
            <a:endParaRPr/>
          </a:p>
        </p:txBody>
      </p:sp>
      <p:pic>
        <p:nvPicPr>
          <p:cNvPr id="2726" name="Google Shape;2726;p53"/>
          <p:cNvPicPr preferRelativeResize="0"/>
          <p:nvPr/>
        </p:nvPicPr>
        <p:blipFill>
          <a:blip r:embed="rId3">
            <a:alphaModFix/>
          </a:blip>
          <a:stretch>
            <a:fillRect/>
          </a:stretch>
        </p:blipFill>
        <p:spPr>
          <a:xfrm>
            <a:off x="150874" y="931400"/>
            <a:ext cx="4970425" cy="4013850"/>
          </a:xfrm>
          <a:prstGeom prst="rect">
            <a:avLst/>
          </a:prstGeom>
          <a:noFill/>
          <a:ln>
            <a:noFill/>
          </a:ln>
        </p:spPr>
      </p:pic>
      <p:pic>
        <p:nvPicPr>
          <p:cNvPr id="2727" name="Google Shape;2727;p53"/>
          <p:cNvPicPr preferRelativeResize="0"/>
          <p:nvPr/>
        </p:nvPicPr>
        <p:blipFill>
          <a:blip r:embed="rId4">
            <a:alphaModFix/>
          </a:blip>
          <a:stretch>
            <a:fillRect/>
          </a:stretch>
        </p:blipFill>
        <p:spPr>
          <a:xfrm>
            <a:off x="5039875" y="1222900"/>
            <a:ext cx="4074500" cy="30800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31" name="Shape 2731"/>
        <p:cNvGrpSpPr/>
        <p:nvPr/>
      </p:nvGrpSpPr>
      <p:grpSpPr>
        <a:xfrm>
          <a:off x="0" y="0"/>
          <a:ext cx="0" cy="0"/>
          <a:chOff x="0" y="0"/>
          <a:chExt cx="0" cy="0"/>
        </a:xfrm>
      </p:grpSpPr>
      <p:sp>
        <p:nvSpPr>
          <p:cNvPr id="2732" name="Google Shape;2732;p54"/>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Is published research true ?</a:t>
            </a:r>
            <a:endParaRPr/>
          </a:p>
        </p:txBody>
      </p:sp>
      <p:pic>
        <p:nvPicPr>
          <p:cNvPr id="2733" name="Google Shape;2733;p54"/>
          <p:cNvPicPr preferRelativeResize="0"/>
          <p:nvPr/>
        </p:nvPicPr>
        <p:blipFill>
          <a:blip r:embed="rId3">
            <a:alphaModFix/>
          </a:blip>
          <a:stretch>
            <a:fillRect/>
          </a:stretch>
        </p:blipFill>
        <p:spPr>
          <a:xfrm>
            <a:off x="152400" y="866925"/>
            <a:ext cx="4962757" cy="4124175"/>
          </a:xfrm>
          <a:prstGeom prst="rect">
            <a:avLst/>
          </a:prstGeom>
          <a:noFill/>
          <a:ln>
            <a:noFill/>
          </a:ln>
        </p:spPr>
      </p:pic>
      <p:sp>
        <p:nvSpPr>
          <p:cNvPr id="2734" name="Google Shape;2734;p54"/>
          <p:cNvSpPr txBox="1"/>
          <p:nvPr/>
        </p:nvSpPr>
        <p:spPr>
          <a:xfrm>
            <a:off x="5277550" y="3887600"/>
            <a:ext cx="3640800" cy="69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800"/>
              <a:t>Ioannidis JPA. Why most published research findings are false. PLoS Med. 2005 Aug;2(8):e124.</a:t>
            </a:r>
            <a:endParaRPr sz="8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38" name="Shape 2738"/>
        <p:cNvGrpSpPr/>
        <p:nvPr/>
      </p:nvGrpSpPr>
      <p:grpSpPr>
        <a:xfrm>
          <a:off x="0" y="0"/>
          <a:ext cx="0" cy="0"/>
          <a:chOff x="0" y="0"/>
          <a:chExt cx="0" cy="0"/>
        </a:xfrm>
      </p:grpSpPr>
      <p:sp>
        <p:nvSpPr>
          <p:cNvPr id="2739" name="Google Shape;2739;p55"/>
          <p:cNvSpPr txBox="1"/>
          <p:nvPr>
            <p:ph type="title"/>
          </p:nvPr>
        </p:nvSpPr>
        <p:spPr>
          <a:xfrm>
            <a:off x="271800" y="180600"/>
            <a:ext cx="4316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GB"/>
              <a:t>Assessing non-inferiority </a:t>
            </a:r>
            <a:endParaRPr/>
          </a:p>
        </p:txBody>
      </p:sp>
      <p:sp>
        <p:nvSpPr>
          <p:cNvPr id="2740" name="Google Shape;2740;p55"/>
          <p:cNvSpPr txBox="1"/>
          <p:nvPr>
            <p:ph idx="1" type="body"/>
          </p:nvPr>
        </p:nvSpPr>
        <p:spPr>
          <a:xfrm>
            <a:off x="311700" y="1085150"/>
            <a:ext cx="4316100" cy="39258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b="1" lang="en-GB" sz="1600"/>
              <a:t>Design </a:t>
            </a:r>
            <a:r>
              <a:rPr lang="en-GB" sz="1600"/>
              <a:t>: Choice of threshold to determine non-inferiority</a:t>
            </a:r>
            <a:endParaRPr sz="1600"/>
          </a:p>
          <a:p>
            <a:pPr indent="-330200" lvl="0" marL="457200" rtl="0" algn="l">
              <a:spcBef>
                <a:spcPts val="0"/>
              </a:spcBef>
              <a:spcAft>
                <a:spcPts val="0"/>
              </a:spcAft>
              <a:buSzPts val="1600"/>
              <a:buAutoNum type="arabicPeriod"/>
            </a:pPr>
            <a:r>
              <a:rPr b="1" lang="en-GB" sz="1600"/>
              <a:t>Validity </a:t>
            </a:r>
            <a:r>
              <a:rPr lang="en-GB" sz="1600"/>
              <a:t>:</a:t>
            </a:r>
            <a:endParaRPr sz="1600"/>
          </a:p>
          <a:p>
            <a:pPr indent="-317500" lvl="1" marL="914400" rtl="0" algn="l">
              <a:spcBef>
                <a:spcPts val="0"/>
              </a:spcBef>
              <a:spcAft>
                <a:spcPts val="0"/>
              </a:spcAft>
              <a:buSzPts val="1400"/>
              <a:buAutoNum type="alphaLcPeriod"/>
            </a:pPr>
            <a:r>
              <a:rPr lang="en-GB" sz="1400"/>
              <a:t>Was effect of standard treatment preserved. </a:t>
            </a:r>
            <a:endParaRPr sz="1400"/>
          </a:p>
          <a:p>
            <a:pPr indent="-323850" lvl="1" marL="914400" rtl="0" algn="l">
              <a:spcBef>
                <a:spcPts val="0"/>
              </a:spcBef>
              <a:spcAft>
                <a:spcPts val="0"/>
              </a:spcAft>
              <a:buSzPts val="1500"/>
              <a:buAutoNum type="alphaLcPeriod"/>
            </a:pPr>
            <a:r>
              <a:rPr lang="en-GB" sz="1400"/>
              <a:t>Was an per-protocol analysis also done (in addition to ITT).</a:t>
            </a:r>
            <a:r>
              <a:rPr lang="en-GB" sz="1500"/>
              <a:t> </a:t>
            </a:r>
            <a:endParaRPr sz="1400"/>
          </a:p>
        </p:txBody>
      </p:sp>
      <p:pic>
        <p:nvPicPr>
          <p:cNvPr id="2741" name="Google Shape;2741;p55"/>
          <p:cNvPicPr preferRelativeResize="0"/>
          <p:nvPr/>
        </p:nvPicPr>
        <p:blipFill rotWithShape="1">
          <a:blip r:embed="rId3">
            <a:alphaModFix/>
          </a:blip>
          <a:srcRect b="31268" l="68471" r="2202" t="36298"/>
          <a:stretch/>
        </p:blipFill>
        <p:spPr>
          <a:xfrm>
            <a:off x="4690075" y="1126300"/>
            <a:ext cx="4362501" cy="2474152"/>
          </a:xfrm>
          <a:prstGeom prst="rect">
            <a:avLst/>
          </a:prstGeom>
          <a:noFill/>
          <a:ln>
            <a:noFill/>
          </a:ln>
        </p:spPr>
      </p:pic>
      <p:sp>
        <p:nvSpPr>
          <p:cNvPr id="2742" name="Google Shape;2742;p55"/>
          <p:cNvSpPr txBox="1"/>
          <p:nvPr/>
        </p:nvSpPr>
        <p:spPr>
          <a:xfrm>
            <a:off x="4711450" y="3878200"/>
            <a:ext cx="4362600" cy="108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900"/>
              <a:t>Mulla SM, Scott IA, Jackevicius CA, You JJ, Guyatt GH. How to use a noninferiority trial: users’ guides to the medical literature. JAMA. 2012 Dec 26;308(24):2605–11.</a:t>
            </a:r>
            <a:endParaRPr sz="9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46" name="Shape 2746"/>
        <p:cNvGrpSpPr/>
        <p:nvPr/>
      </p:nvGrpSpPr>
      <p:grpSpPr>
        <a:xfrm>
          <a:off x="0" y="0"/>
          <a:ext cx="0" cy="0"/>
          <a:chOff x="0" y="0"/>
          <a:chExt cx="0" cy="0"/>
        </a:xfrm>
      </p:grpSpPr>
      <p:sp>
        <p:nvSpPr>
          <p:cNvPr id="2747" name="Google Shape;2747;p56"/>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Assessing articles on prognosis</a:t>
            </a:r>
            <a:endParaRPr/>
          </a:p>
        </p:txBody>
      </p:sp>
      <p:sp>
        <p:nvSpPr>
          <p:cNvPr id="2748" name="Google Shape;2748;p56"/>
          <p:cNvSpPr txBox="1"/>
          <p:nvPr>
            <p:ph idx="1" type="body"/>
          </p:nvPr>
        </p:nvSpPr>
        <p:spPr>
          <a:xfrm>
            <a:off x="311700" y="881750"/>
            <a:ext cx="8520600" cy="4097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lang="en-GB"/>
              <a:t>Design: Cohort studies</a:t>
            </a:r>
            <a:endParaRPr/>
          </a:p>
          <a:p>
            <a:pPr indent="-330200" lvl="0" marL="457200" rtl="0" algn="l">
              <a:spcBef>
                <a:spcPts val="0"/>
              </a:spcBef>
              <a:spcAft>
                <a:spcPts val="0"/>
              </a:spcAft>
              <a:buSzPts val="1600"/>
              <a:buAutoNum type="arabicPeriod"/>
            </a:pPr>
            <a:r>
              <a:rPr lang="en-GB"/>
              <a:t>Validity:</a:t>
            </a:r>
            <a:endParaRPr/>
          </a:p>
          <a:p>
            <a:pPr indent="-311150" lvl="1" marL="914400" rtl="0" algn="l">
              <a:spcBef>
                <a:spcPts val="0"/>
              </a:spcBef>
              <a:spcAft>
                <a:spcPts val="0"/>
              </a:spcAft>
              <a:buSzPts val="1300"/>
              <a:buAutoNum type="alphaLcPeriod"/>
            </a:pPr>
            <a:r>
              <a:rPr lang="en-GB"/>
              <a:t>Was the sample representative and at a </a:t>
            </a:r>
            <a:r>
              <a:rPr lang="en-GB"/>
              <a:t>similar</a:t>
            </a:r>
            <a:r>
              <a:rPr lang="en-GB"/>
              <a:t> point in disease course ?</a:t>
            </a:r>
            <a:endParaRPr/>
          </a:p>
          <a:p>
            <a:pPr indent="-311150" lvl="1" marL="914400" rtl="0" algn="l">
              <a:spcBef>
                <a:spcPts val="0"/>
              </a:spcBef>
              <a:spcAft>
                <a:spcPts val="0"/>
              </a:spcAft>
              <a:buSzPts val="1300"/>
              <a:buAutoNum type="alphaLcPeriod"/>
            </a:pPr>
            <a:r>
              <a:rPr lang="en-GB"/>
              <a:t>Was </a:t>
            </a:r>
            <a:r>
              <a:rPr lang="en-GB"/>
              <a:t>follow up</a:t>
            </a:r>
            <a:r>
              <a:rPr lang="en-GB"/>
              <a:t> sufficiently long and complete ? </a:t>
            </a:r>
            <a:endParaRPr/>
          </a:p>
          <a:p>
            <a:pPr indent="-311150" lvl="1" marL="914400" rtl="0" algn="l">
              <a:spcBef>
                <a:spcPts val="0"/>
              </a:spcBef>
              <a:spcAft>
                <a:spcPts val="0"/>
              </a:spcAft>
              <a:buSzPts val="1300"/>
              <a:buAutoNum type="alphaLcPeriod"/>
            </a:pPr>
            <a:r>
              <a:rPr lang="en-GB"/>
              <a:t>How clear were the outcome criteria ?</a:t>
            </a:r>
            <a:endParaRPr/>
          </a:p>
          <a:p>
            <a:pPr indent="-311150" lvl="1" marL="914400" rtl="0" algn="l">
              <a:spcBef>
                <a:spcPts val="0"/>
              </a:spcBef>
              <a:spcAft>
                <a:spcPts val="0"/>
              </a:spcAft>
              <a:buSzPts val="1300"/>
              <a:buAutoNum type="alphaLcPeriod"/>
            </a:pPr>
            <a:r>
              <a:rPr lang="en-GB"/>
              <a:t>Were important prognostic factors adjusted for ?</a:t>
            </a:r>
            <a:endParaRPr/>
          </a:p>
          <a:p>
            <a:pPr indent="-330200" lvl="0" marL="457200" rtl="0" algn="l">
              <a:spcBef>
                <a:spcPts val="0"/>
              </a:spcBef>
              <a:spcAft>
                <a:spcPts val="0"/>
              </a:spcAft>
              <a:buSzPts val="1600"/>
              <a:buAutoNum type="arabicPeriod"/>
            </a:pPr>
            <a:r>
              <a:rPr lang="en-GB"/>
              <a:t>Results:</a:t>
            </a:r>
            <a:endParaRPr/>
          </a:p>
          <a:p>
            <a:pPr indent="-311150" lvl="1" marL="914400" rtl="0" algn="l">
              <a:spcBef>
                <a:spcPts val="0"/>
              </a:spcBef>
              <a:spcAft>
                <a:spcPts val="0"/>
              </a:spcAft>
              <a:buSzPts val="1300"/>
              <a:buAutoNum type="alphaLcPeriod"/>
            </a:pPr>
            <a:r>
              <a:rPr lang="en-GB"/>
              <a:t>What is the probability of the event </a:t>
            </a:r>
            <a:r>
              <a:rPr lang="en-GB"/>
              <a:t>occurring</a:t>
            </a:r>
            <a:r>
              <a:rPr lang="en-GB"/>
              <a:t> over a period of time ? </a:t>
            </a:r>
            <a:endParaRPr/>
          </a:p>
          <a:p>
            <a:pPr indent="-311150" lvl="1" marL="914400" rtl="0" algn="l">
              <a:spcBef>
                <a:spcPts val="0"/>
              </a:spcBef>
              <a:spcAft>
                <a:spcPts val="0"/>
              </a:spcAft>
              <a:buSzPts val="1300"/>
              <a:buAutoNum type="alphaLcPeriod"/>
            </a:pPr>
            <a:r>
              <a:rPr lang="en-GB"/>
              <a:t>Does this </a:t>
            </a:r>
            <a:r>
              <a:rPr lang="en-GB"/>
              <a:t>probability</a:t>
            </a:r>
            <a:r>
              <a:rPr lang="en-GB"/>
              <a:t> change with time. </a:t>
            </a:r>
            <a:endParaRPr/>
          </a:p>
          <a:p>
            <a:pPr indent="-311150" lvl="1" marL="914400" rtl="0" algn="l">
              <a:spcBef>
                <a:spcPts val="0"/>
              </a:spcBef>
              <a:spcAft>
                <a:spcPts val="0"/>
              </a:spcAft>
              <a:buSzPts val="1300"/>
              <a:buAutoNum type="alphaLcPeriod"/>
            </a:pPr>
            <a:r>
              <a:rPr lang="en-GB"/>
              <a:t>How precise are the estimates.</a:t>
            </a:r>
            <a:endParaRPr/>
          </a:p>
          <a:p>
            <a:pPr indent="-330200" lvl="0" marL="457200" rtl="0" algn="l">
              <a:spcBef>
                <a:spcPts val="0"/>
              </a:spcBef>
              <a:spcAft>
                <a:spcPts val="0"/>
              </a:spcAft>
              <a:buSzPts val="1600"/>
              <a:buAutoNum type="arabicPeriod"/>
            </a:pPr>
            <a:r>
              <a:rPr lang="en-GB"/>
              <a:t>Usability</a:t>
            </a:r>
            <a:endParaRPr/>
          </a:p>
          <a:p>
            <a:pPr indent="-311150" lvl="1" marL="914400" rtl="0" algn="l">
              <a:spcBef>
                <a:spcPts val="0"/>
              </a:spcBef>
              <a:spcAft>
                <a:spcPts val="0"/>
              </a:spcAft>
              <a:buSzPts val="1300"/>
              <a:buAutoNum type="alphaLcPeriod"/>
            </a:pPr>
            <a:r>
              <a:rPr lang="en-GB"/>
              <a:t>Will results result in therapy change ? </a:t>
            </a:r>
            <a:endParaRPr/>
          </a:p>
          <a:p>
            <a:pPr indent="-311150" lvl="1" marL="914400" rtl="0" algn="l">
              <a:spcBef>
                <a:spcPts val="0"/>
              </a:spcBef>
              <a:spcAft>
                <a:spcPts val="0"/>
              </a:spcAft>
              <a:buSzPts val="1300"/>
              <a:buAutoNum type="alphaLcPeriod"/>
            </a:pPr>
            <a:r>
              <a:rPr lang="en-GB"/>
              <a:t>Will it change my counselling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52" name="Shape 2752"/>
        <p:cNvGrpSpPr/>
        <p:nvPr/>
      </p:nvGrpSpPr>
      <p:grpSpPr>
        <a:xfrm>
          <a:off x="0" y="0"/>
          <a:ext cx="0" cy="0"/>
          <a:chOff x="0" y="0"/>
          <a:chExt cx="0" cy="0"/>
        </a:xfrm>
      </p:grpSpPr>
      <p:sp>
        <p:nvSpPr>
          <p:cNvPr id="2753" name="Google Shape;2753;p57"/>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Hierarchy of evidence</a:t>
            </a:r>
            <a:endParaRPr/>
          </a:p>
        </p:txBody>
      </p:sp>
      <p:grpSp>
        <p:nvGrpSpPr>
          <p:cNvPr id="2754" name="Google Shape;2754;p57"/>
          <p:cNvGrpSpPr/>
          <p:nvPr/>
        </p:nvGrpSpPr>
        <p:grpSpPr>
          <a:xfrm>
            <a:off x="4731550" y="818307"/>
            <a:ext cx="3820529" cy="747300"/>
            <a:chOff x="4530625" y="1206568"/>
            <a:chExt cx="3820529" cy="747300"/>
          </a:xfrm>
        </p:grpSpPr>
        <p:cxnSp>
          <p:nvCxnSpPr>
            <p:cNvPr id="2755" name="Google Shape;2755;p57"/>
            <p:cNvCxnSpPr/>
            <p:nvPr/>
          </p:nvCxnSpPr>
          <p:spPr>
            <a:xfrm>
              <a:off x="4530625" y="1582195"/>
              <a:ext cx="1652700" cy="0"/>
            </a:xfrm>
            <a:prstGeom prst="straightConnector1">
              <a:avLst/>
            </a:prstGeom>
            <a:noFill/>
            <a:ln cap="flat" cmpd="sng" w="9525">
              <a:solidFill>
                <a:srgbClr val="BDBDBD"/>
              </a:solidFill>
              <a:prstDash val="solid"/>
              <a:round/>
              <a:headEnd len="sm" w="sm" type="none"/>
              <a:tailEnd len="sm" w="sm" type="none"/>
            </a:ln>
          </p:spPr>
        </p:cxnSp>
        <p:sp>
          <p:nvSpPr>
            <p:cNvPr id="2756" name="Google Shape;2756;p57"/>
            <p:cNvSpPr/>
            <p:nvPr/>
          </p:nvSpPr>
          <p:spPr>
            <a:xfrm>
              <a:off x="6014671" y="1481782"/>
              <a:ext cx="198600" cy="198300"/>
            </a:xfrm>
            <a:prstGeom prst="ellipse">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57"/>
            <p:cNvSpPr txBox="1"/>
            <p:nvPr/>
          </p:nvSpPr>
          <p:spPr>
            <a:xfrm>
              <a:off x="5990215" y="1423765"/>
              <a:ext cx="247500" cy="31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GB" sz="800">
                  <a:solidFill>
                    <a:srgbClr val="FFFFFF"/>
                  </a:solidFill>
                  <a:latin typeface="Roboto"/>
                  <a:ea typeface="Roboto"/>
                  <a:cs typeface="Roboto"/>
                  <a:sym typeface="Roboto"/>
                </a:rPr>
                <a:t>1</a:t>
              </a:r>
              <a:endParaRPr>
                <a:solidFill>
                  <a:srgbClr val="FFFFFF"/>
                </a:solidFill>
              </a:endParaRPr>
            </a:p>
          </p:txBody>
        </p:sp>
        <p:sp>
          <p:nvSpPr>
            <p:cNvPr id="2758" name="Google Shape;2758;p57"/>
            <p:cNvSpPr txBox="1"/>
            <p:nvPr/>
          </p:nvSpPr>
          <p:spPr>
            <a:xfrm>
              <a:off x="6223854" y="1206568"/>
              <a:ext cx="2127300" cy="747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200">
                  <a:latin typeface="Roboto"/>
                  <a:ea typeface="Roboto"/>
                  <a:cs typeface="Roboto"/>
                  <a:sym typeface="Roboto"/>
                </a:rPr>
                <a:t>N of 1 randomized trials</a:t>
              </a:r>
              <a:endParaRPr b="1" sz="800">
                <a:latin typeface="Roboto"/>
                <a:ea typeface="Roboto"/>
                <a:cs typeface="Roboto"/>
                <a:sym typeface="Roboto"/>
              </a:endParaRPr>
            </a:p>
          </p:txBody>
        </p:sp>
      </p:grpSp>
      <p:grpSp>
        <p:nvGrpSpPr>
          <p:cNvPr id="2759" name="Google Shape;2759;p57"/>
          <p:cNvGrpSpPr/>
          <p:nvPr/>
        </p:nvGrpSpPr>
        <p:grpSpPr>
          <a:xfrm>
            <a:off x="5265375" y="1751125"/>
            <a:ext cx="3593299" cy="747300"/>
            <a:chOff x="5064450" y="2086430"/>
            <a:chExt cx="3593299" cy="747300"/>
          </a:xfrm>
        </p:grpSpPr>
        <p:cxnSp>
          <p:nvCxnSpPr>
            <p:cNvPr id="2760" name="Google Shape;2760;p57"/>
            <p:cNvCxnSpPr/>
            <p:nvPr/>
          </p:nvCxnSpPr>
          <p:spPr>
            <a:xfrm>
              <a:off x="5064450" y="2460069"/>
              <a:ext cx="1119000" cy="0"/>
            </a:xfrm>
            <a:prstGeom prst="straightConnector1">
              <a:avLst/>
            </a:prstGeom>
            <a:noFill/>
            <a:ln cap="flat" cmpd="sng" w="9525">
              <a:solidFill>
                <a:srgbClr val="BDBDBD"/>
              </a:solidFill>
              <a:prstDash val="solid"/>
              <a:round/>
              <a:headEnd len="sm" w="sm" type="none"/>
              <a:tailEnd len="sm" w="sm" type="none"/>
            </a:ln>
          </p:spPr>
        </p:cxnSp>
        <p:sp>
          <p:nvSpPr>
            <p:cNvPr id="2761" name="Google Shape;2761;p57"/>
            <p:cNvSpPr/>
            <p:nvPr/>
          </p:nvSpPr>
          <p:spPr>
            <a:xfrm>
              <a:off x="6014671" y="2353882"/>
              <a:ext cx="198600" cy="198300"/>
            </a:xfrm>
            <a:prstGeom prst="ellipse">
              <a:avLst/>
            </a:prstGeom>
            <a:solidFill>
              <a:srgbClr val="0D5D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57"/>
            <p:cNvSpPr txBox="1"/>
            <p:nvPr/>
          </p:nvSpPr>
          <p:spPr>
            <a:xfrm>
              <a:off x="5991690" y="2295028"/>
              <a:ext cx="247500" cy="31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GB" sz="800">
                  <a:solidFill>
                    <a:srgbClr val="FFFFFF"/>
                  </a:solidFill>
                  <a:latin typeface="Roboto"/>
                  <a:ea typeface="Roboto"/>
                  <a:cs typeface="Roboto"/>
                  <a:sym typeface="Roboto"/>
                </a:rPr>
                <a:t>3</a:t>
              </a:r>
              <a:endParaRPr>
                <a:solidFill>
                  <a:srgbClr val="FFFFFF"/>
                </a:solidFill>
              </a:endParaRPr>
            </a:p>
          </p:txBody>
        </p:sp>
        <p:sp>
          <p:nvSpPr>
            <p:cNvPr id="2763" name="Google Shape;2763;p57"/>
            <p:cNvSpPr txBox="1"/>
            <p:nvPr/>
          </p:nvSpPr>
          <p:spPr>
            <a:xfrm>
              <a:off x="6223849" y="2086430"/>
              <a:ext cx="2433900" cy="747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200">
                  <a:latin typeface="Roboto"/>
                  <a:ea typeface="Roboto"/>
                  <a:cs typeface="Roboto"/>
                  <a:sym typeface="Roboto"/>
                </a:rPr>
                <a:t>Randomized Controlled Trial</a:t>
              </a:r>
              <a:endParaRPr b="1" sz="1200">
                <a:latin typeface="Roboto"/>
                <a:ea typeface="Roboto"/>
                <a:cs typeface="Roboto"/>
                <a:sym typeface="Roboto"/>
              </a:endParaRPr>
            </a:p>
            <a:p>
              <a:pPr indent="0" lvl="0" marL="0" rtl="0" algn="l">
                <a:lnSpc>
                  <a:spcPct val="115000"/>
                </a:lnSpc>
                <a:spcBef>
                  <a:spcPts val="0"/>
                </a:spcBef>
                <a:spcAft>
                  <a:spcPts val="1600"/>
                </a:spcAft>
                <a:buNone/>
              </a:pPr>
              <a:r>
                <a:t/>
              </a:r>
              <a:endParaRPr b="1" sz="800">
                <a:latin typeface="Roboto"/>
                <a:ea typeface="Roboto"/>
                <a:cs typeface="Roboto"/>
                <a:sym typeface="Roboto"/>
              </a:endParaRPr>
            </a:p>
          </p:txBody>
        </p:sp>
      </p:grpSp>
      <p:grpSp>
        <p:nvGrpSpPr>
          <p:cNvPr id="2764" name="Google Shape;2764;p57"/>
          <p:cNvGrpSpPr/>
          <p:nvPr/>
        </p:nvGrpSpPr>
        <p:grpSpPr>
          <a:xfrm>
            <a:off x="5775075" y="2830551"/>
            <a:ext cx="2777004" cy="747300"/>
            <a:chOff x="5574150" y="3083456"/>
            <a:chExt cx="2777004" cy="747300"/>
          </a:xfrm>
        </p:grpSpPr>
        <p:cxnSp>
          <p:nvCxnSpPr>
            <p:cNvPr id="2765" name="Google Shape;2765;p57"/>
            <p:cNvCxnSpPr/>
            <p:nvPr/>
          </p:nvCxnSpPr>
          <p:spPr>
            <a:xfrm>
              <a:off x="5574150" y="3449448"/>
              <a:ext cx="609300" cy="0"/>
            </a:xfrm>
            <a:prstGeom prst="straightConnector1">
              <a:avLst/>
            </a:prstGeom>
            <a:noFill/>
            <a:ln cap="flat" cmpd="sng" w="9525">
              <a:solidFill>
                <a:srgbClr val="BDBDBD"/>
              </a:solidFill>
              <a:prstDash val="solid"/>
              <a:round/>
              <a:headEnd len="sm" w="sm" type="none"/>
              <a:tailEnd len="sm" w="sm" type="none"/>
            </a:ln>
          </p:spPr>
        </p:cxnSp>
        <p:sp>
          <p:nvSpPr>
            <p:cNvPr id="2766" name="Google Shape;2766;p57"/>
            <p:cNvSpPr/>
            <p:nvPr/>
          </p:nvSpPr>
          <p:spPr>
            <a:xfrm>
              <a:off x="6014671" y="3349032"/>
              <a:ext cx="198600" cy="198300"/>
            </a:xfrm>
            <a:prstGeom prst="ellipse">
              <a:avLst/>
            </a:prstGeom>
            <a:solidFill>
              <a:srgbClr val="307B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57"/>
            <p:cNvSpPr txBox="1"/>
            <p:nvPr/>
          </p:nvSpPr>
          <p:spPr>
            <a:xfrm>
              <a:off x="5991690" y="3291115"/>
              <a:ext cx="247500" cy="31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GB" sz="800">
                  <a:solidFill>
                    <a:srgbClr val="FFFFFF"/>
                  </a:solidFill>
                  <a:latin typeface="Roboto"/>
                  <a:ea typeface="Roboto"/>
                  <a:cs typeface="Roboto"/>
                  <a:sym typeface="Roboto"/>
                </a:rPr>
                <a:t>5</a:t>
              </a:r>
              <a:endParaRPr>
                <a:solidFill>
                  <a:srgbClr val="FFFFFF"/>
                </a:solidFill>
              </a:endParaRPr>
            </a:p>
          </p:txBody>
        </p:sp>
        <p:sp>
          <p:nvSpPr>
            <p:cNvPr id="2768" name="Google Shape;2768;p57"/>
            <p:cNvSpPr txBox="1"/>
            <p:nvPr/>
          </p:nvSpPr>
          <p:spPr>
            <a:xfrm>
              <a:off x="6223854" y="3083456"/>
              <a:ext cx="2127300" cy="747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200">
                  <a:latin typeface="Roboto"/>
                  <a:ea typeface="Roboto"/>
                  <a:cs typeface="Roboto"/>
                  <a:sym typeface="Roboto"/>
                </a:rPr>
                <a:t>Single observational studies</a:t>
              </a:r>
              <a:endParaRPr b="1" sz="800">
                <a:latin typeface="Roboto"/>
                <a:ea typeface="Roboto"/>
                <a:cs typeface="Roboto"/>
                <a:sym typeface="Roboto"/>
              </a:endParaRPr>
            </a:p>
          </p:txBody>
        </p:sp>
      </p:grpSp>
      <p:grpSp>
        <p:nvGrpSpPr>
          <p:cNvPr id="2769" name="Google Shape;2769;p57"/>
          <p:cNvGrpSpPr/>
          <p:nvPr/>
        </p:nvGrpSpPr>
        <p:grpSpPr>
          <a:xfrm>
            <a:off x="603701" y="1319443"/>
            <a:ext cx="3468724" cy="747300"/>
            <a:chOff x="744101" y="1672393"/>
            <a:chExt cx="3468724" cy="747300"/>
          </a:xfrm>
        </p:grpSpPr>
        <p:cxnSp>
          <p:nvCxnSpPr>
            <p:cNvPr id="2770" name="Google Shape;2770;p57"/>
            <p:cNvCxnSpPr/>
            <p:nvPr/>
          </p:nvCxnSpPr>
          <p:spPr>
            <a:xfrm rot="10800000">
              <a:off x="2921325" y="2046050"/>
              <a:ext cx="1291500" cy="0"/>
            </a:xfrm>
            <a:prstGeom prst="straightConnector1">
              <a:avLst/>
            </a:prstGeom>
            <a:noFill/>
            <a:ln cap="flat" cmpd="sng" w="9525">
              <a:solidFill>
                <a:srgbClr val="BDBDBD"/>
              </a:solidFill>
              <a:prstDash val="solid"/>
              <a:round/>
              <a:headEnd len="sm" w="sm" type="none"/>
              <a:tailEnd len="sm" w="sm" type="none"/>
            </a:ln>
          </p:spPr>
        </p:cxnSp>
        <p:sp>
          <p:nvSpPr>
            <p:cNvPr id="2771" name="Google Shape;2771;p57"/>
            <p:cNvSpPr/>
            <p:nvPr/>
          </p:nvSpPr>
          <p:spPr>
            <a:xfrm>
              <a:off x="2874851" y="1943786"/>
              <a:ext cx="198600" cy="198300"/>
            </a:xfrm>
            <a:prstGeom prst="ellipse">
              <a:avLst/>
            </a:prstGeom>
            <a:solidFill>
              <a:srgbClr val="0C58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57"/>
            <p:cNvSpPr txBox="1"/>
            <p:nvPr/>
          </p:nvSpPr>
          <p:spPr>
            <a:xfrm>
              <a:off x="2849841" y="1884747"/>
              <a:ext cx="247500" cy="31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GB" sz="800">
                  <a:solidFill>
                    <a:srgbClr val="FFFFFF"/>
                  </a:solidFill>
                  <a:latin typeface="Roboto"/>
                  <a:ea typeface="Roboto"/>
                  <a:cs typeface="Roboto"/>
                  <a:sym typeface="Roboto"/>
                </a:rPr>
                <a:t>2</a:t>
              </a:r>
              <a:endParaRPr>
                <a:solidFill>
                  <a:srgbClr val="FFFFFF"/>
                </a:solidFill>
              </a:endParaRPr>
            </a:p>
          </p:txBody>
        </p:sp>
        <p:sp>
          <p:nvSpPr>
            <p:cNvPr id="2773" name="Google Shape;2773;p57"/>
            <p:cNvSpPr txBox="1"/>
            <p:nvPr/>
          </p:nvSpPr>
          <p:spPr>
            <a:xfrm>
              <a:off x="744101" y="1672393"/>
              <a:ext cx="2127300" cy="747300"/>
            </a:xfrm>
            <a:prstGeom prst="rect">
              <a:avLst/>
            </a:prstGeom>
            <a:noFill/>
            <a:ln>
              <a:noFill/>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b="1" lang="en-GB" sz="1200">
                  <a:latin typeface="Roboto"/>
                  <a:ea typeface="Roboto"/>
                  <a:cs typeface="Roboto"/>
                  <a:sym typeface="Roboto"/>
                </a:rPr>
                <a:t>Systematic Reviews of RCTs</a:t>
              </a:r>
              <a:endParaRPr b="1" sz="800">
                <a:latin typeface="Roboto"/>
                <a:ea typeface="Roboto"/>
                <a:cs typeface="Roboto"/>
                <a:sym typeface="Roboto"/>
              </a:endParaRPr>
            </a:p>
          </p:txBody>
        </p:sp>
      </p:grpSp>
      <p:grpSp>
        <p:nvGrpSpPr>
          <p:cNvPr id="2774" name="Google Shape;2774;p57"/>
          <p:cNvGrpSpPr/>
          <p:nvPr/>
        </p:nvGrpSpPr>
        <p:grpSpPr>
          <a:xfrm>
            <a:off x="603701" y="2237019"/>
            <a:ext cx="3021694" cy="747300"/>
            <a:chOff x="744101" y="2507609"/>
            <a:chExt cx="3021694" cy="747300"/>
          </a:xfrm>
        </p:grpSpPr>
        <p:cxnSp>
          <p:nvCxnSpPr>
            <p:cNvPr id="2775" name="Google Shape;2775;p57"/>
            <p:cNvCxnSpPr/>
            <p:nvPr/>
          </p:nvCxnSpPr>
          <p:spPr>
            <a:xfrm rot="10800000">
              <a:off x="2915895" y="2881250"/>
              <a:ext cx="849900" cy="0"/>
            </a:xfrm>
            <a:prstGeom prst="straightConnector1">
              <a:avLst/>
            </a:prstGeom>
            <a:noFill/>
            <a:ln cap="flat" cmpd="sng" w="9525">
              <a:solidFill>
                <a:srgbClr val="BDBDBD"/>
              </a:solidFill>
              <a:prstDash val="solid"/>
              <a:round/>
              <a:headEnd len="sm" w="sm" type="none"/>
              <a:tailEnd len="sm" w="sm" type="none"/>
            </a:ln>
          </p:spPr>
        </p:cxnSp>
        <p:sp>
          <p:nvSpPr>
            <p:cNvPr id="2776" name="Google Shape;2776;p57"/>
            <p:cNvSpPr/>
            <p:nvPr/>
          </p:nvSpPr>
          <p:spPr>
            <a:xfrm>
              <a:off x="2874851" y="2780836"/>
              <a:ext cx="198600" cy="198300"/>
            </a:xfrm>
            <a:prstGeom prst="ellipse">
              <a:avLst/>
            </a:prstGeom>
            <a:solidFill>
              <a:srgbClr val="0E65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57"/>
            <p:cNvSpPr txBox="1"/>
            <p:nvPr/>
          </p:nvSpPr>
          <p:spPr>
            <a:xfrm>
              <a:off x="2849841" y="2724795"/>
              <a:ext cx="247500" cy="31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600"/>
                </a:spcAft>
                <a:buNone/>
              </a:pPr>
              <a:r>
                <a:rPr lang="en-GB" sz="800">
                  <a:solidFill>
                    <a:srgbClr val="FFFFFF"/>
                  </a:solidFill>
                  <a:latin typeface="Roboto"/>
                  <a:ea typeface="Roboto"/>
                  <a:cs typeface="Roboto"/>
                  <a:sym typeface="Roboto"/>
                </a:rPr>
                <a:t>4</a:t>
              </a:r>
              <a:endParaRPr>
                <a:solidFill>
                  <a:srgbClr val="FFFFFF"/>
                </a:solidFill>
              </a:endParaRPr>
            </a:p>
          </p:txBody>
        </p:sp>
        <p:sp>
          <p:nvSpPr>
            <p:cNvPr id="2778" name="Google Shape;2778;p57"/>
            <p:cNvSpPr txBox="1"/>
            <p:nvPr/>
          </p:nvSpPr>
          <p:spPr>
            <a:xfrm>
              <a:off x="744101" y="2507609"/>
              <a:ext cx="2127300" cy="747300"/>
            </a:xfrm>
            <a:prstGeom prst="rect">
              <a:avLst/>
            </a:prstGeom>
            <a:noFill/>
            <a:ln>
              <a:noFill/>
            </a:ln>
          </p:spPr>
          <p:txBody>
            <a:bodyPr anchorCtr="0" anchor="ctr" bIns="91425" lIns="91425" spcFirstLastPara="1" rIns="91425" wrap="square" tIns="91425">
              <a:noAutofit/>
            </a:bodyPr>
            <a:lstStyle/>
            <a:p>
              <a:pPr indent="0" lvl="0" marL="0" rtl="0" algn="r">
                <a:lnSpc>
                  <a:spcPct val="115000"/>
                </a:lnSpc>
                <a:spcBef>
                  <a:spcPts val="0"/>
                </a:spcBef>
                <a:spcAft>
                  <a:spcPts val="0"/>
                </a:spcAft>
                <a:buNone/>
              </a:pPr>
              <a:r>
                <a:rPr b="1" lang="en-GB" sz="1200">
                  <a:latin typeface="Roboto"/>
                  <a:ea typeface="Roboto"/>
                  <a:cs typeface="Roboto"/>
                  <a:sym typeface="Roboto"/>
                </a:rPr>
                <a:t>Systematic review of Observational studies</a:t>
              </a:r>
              <a:endParaRPr b="1" sz="800">
                <a:latin typeface="Roboto"/>
                <a:ea typeface="Roboto"/>
                <a:cs typeface="Roboto"/>
                <a:sym typeface="Roboto"/>
              </a:endParaRPr>
            </a:p>
          </p:txBody>
        </p:sp>
      </p:grpSp>
      <p:grpSp>
        <p:nvGrpSpPr>
          <p:cNvPr id="2779" name="Google Shape;2779;p57"/>
          <p:cNvGrpSpPr/>
          <p:nvPr/>
        </p:nvGrpSpPr>
        <p:grpSpPr>
          <a:xfrm>
            <a:off x="2817409" y="943152"/>
            <a:ext cx="3509178" cy="3257208"/>
            <a:chOff x="3318063" y="1368287"/>
            <a:chExt cx="2408000" cy="2993482"/>
          </a:xfrm>
        </p:grpSpPr>
        <p:sp>
          <p:nvSpPr>
            <p:cNvPr id="2780" name="Google Shape;2780;p57"/>
            <p:cNvSpPr/>
            <p:nvPr/>
          </p:nvSpPr>
          <p:spPr>
            <a:xfrm>
              <a:off x="3595785" y="2775241"/>
              <a:ext cx="1853168" cy="919151"/>
            </a:xfrm>
            <a:custGeom>
              <a:rect b="b" l="l" r="r" t="t"/>
              <a:pathLst>
                <a:path extrusionOk="0" h="12970" w="39012">
                  <a:moveTo>
                    <a:pt x="0" y="5914"/>
                  </a:moveTo>
                  <a:lnTo>
                    <a:pt x="19531" y="12970"/>
                  </a:lnTo>
                  <a:lnTo>
                    <a:pt x="39012" y="5914"/>
                  </a:lnTo>
                  <a:lnTo>
                    <a:pt x="19581" y="0"/>
                  </a:lnTo>
                  <a:close/>
                </a:path>
              </a:pathLst>
            </a:custGeom>
            <a:solidFill>
              <a:srgbClr val="D9D9D9"/>
            </a:solidFill>
            <a:ln>
              <a:noFill/>
            </a:ln>
          </p:spPr>
        </p:sp>
        <p:sp>
          <p:nvSpPr>
            <p:cNvPr id="2781" name="Google Shape;2781;p57"/>
            <p:cNvSpPr/>
            <p:nvPr/>
          </p:nvSpPr>
          <p:spPr>
            <a:xfrm>
              <a:off x="3318063" y="3194383"/>
              <a:ext cx="1203867" cy="1167385"/>
            </a:xfrm>
            <a:custGeom>
              <a:rect b="b" l="l" r="r" t="t"/>
              <a:pathLst>
                <a:path extrusionOk="0" h="20822" w="31954">
                  <a:moveTo>
                    <a:pt x="7355" y="0"/>
                  </a:moveTo>
                  <a:lnTo>
                    <a:pt x="31954" y="8796"/>
                  </a:lnTo>
                  <a:lnTo>
                    <a:pt x="31954" y="20822"/>
                  </a:lnTo>
                  <a:lnTo>
                    <a:pt x="0" y="8895"/>
                  </a:lnTo>
                  <a:close/>
                </a:path>
              </a:pathLst>
            </a:custGeom>
            <a:solidFill>
              <a:srgbClr val="0944A1"/>
            </a:solidFill>
            <a:ln>
              <a:noFill/>
            </a:ln>
          </p:spPr>
        </p:sp>
        <p:sp>
          <p:nvSpPr>
            <p:cNvPr id="2782" name="Google Shape;2782;p57"/>
            <p:cNvSpPr/>
            <p:nvPr/>
          </p:nvSpPr>
          <p:spPr>
            <a:xfrm flipH="1">
              <a:off x="4522196" y="3194383"/>
              <a:ext cx="1203867" cy="1167385"/>
            </a:xfrm>
            <a:custGeom>
              <a:rect b="b" l="l" r="r" t="t"/>
              <a:pathLst>
                <a:path extrusionOk="0" h="20822" w="31954">
                  <a:moveTo>
                    <a:pt x="7355" y="0"/>
                  </a:moveTo>
                  <a:lnTo>
                    <a:pt x="31954" y="8796"/>
                  </a:lnTo>
                  <a:lnTo>
                    <a:pt x="31954" y="20822"/>
                  </a:lnTo>
                  <a:lnTo>
                    <a:pt x="0" y="8895"/>
                  </a:lnTo>
                  <a:close/>
                </a:path>
              </a:pathLst>
            </a:custGeom>
            <a:solidFill>
              <a:srgbClr val="307BF3"/>
            </a:solidFill>
            <a:ln>
              <a:noFill/>
            </a:ln>
          </p:spPr>
        </p:sp>
        <p:sp>
          <p:nvSpPr>
            <p:cNvPr id="2783" name="Google Shape;2783;p57"/>
            <p:cNvSpPr/>
            <p:nvPr/>
          </p:nvSpPr>
          <p:spPr>
            <a:xfrm>
              <a:off x="3844034" y="2401368"/>
              <a:ext cx="1356545" cy="672851"/>
            </a:xfrm>
            <a:custGeom>
              <a:rect b="b" l="l" r="r" t="t"/>
              <a:pathLst>
                <a:path extrusionOk="0" h="12970" w="39012">
                  <a:moveTo>
                    <a:pt x="0" y="5914"/>
                  </a:moveTo>
                  <a:lnTo>
                    <a:pt x="19531" y="12970"/>
                  </a:lnTo>
                  <a:lnTo>
                    <a:pt x="39012" y="5914"/>
                  </a:lnTo>
                  <a:lnTo>
                    <a:pt x="19581" y="0"/>
                  </a:lnTo>
                  <a:close/>
                </a:path>
              </a:pathLst>
            </a:custGeom>
            <a:solidFill>
              <a:srgbClr val="D9D9D9"/>
            </a:solidFill>
            <a:ln>
              <a:noFill/>
            </a:ln>
          </p:spPr>
        </p:sp>
        <p:sp>
          <p:nvSpPr>
            <p:cNvPr id="2784" name="Google Shape;2784;p57"/>
            <p:cNvSpPr/>
            <p:nvPr/>
          </p:nvSpPr>
          <p:spPr>
            <a:xfrm>
              <a:off x="3930892" y="2272397"/>
              <a:ext cx="1175304" cy="581421"/>
            </a:xfrm>
            <a:custGeom>
              <a:rect b="b" l="l" r="r" t="t"/>
              <a:pathLst>
                <a:path extrusionOk="0" h="16300" w="49248">
                  <a:moveTo>
                    <a:pt x="0" y="7554"/>
                  </a:moveTo>
                  <a:lnTo>
                    <a:pt x="24649" y="16300"/>
                  </a:lnTo>
                  <a:lnTo>
                    <a:pt x="49248" y="7604"/>
                  </a:lnTo>
                  <a:lnTo>
                    <a:pt x="24599" y="0"/>
                  </a:lnTo>
                  <a:close/>
                </a:path>
              </a:pathLst>
            </a:custGeom>
            <a:solidFill>
              <a:srgbClr val="D9D9D9"/>
            </a:solidFill>
            <a:ln>
              <a:noFill/>
            </a:ln>
          </p:spPr>
        </p:sp>
        <p:sp>
          <p:nvSpPr>
            <p:cNvPr id="2785" name="Google Shape;2785;p57"/>
            <p:cNvSpPr/>
            <p:nvPr/>
          </p:nvSpPr>
          <p:spPr>
            <a:xfrm>
              <a:off x="4052837" y="2081437"/>
              <a:ext cx="931314" cy="460727"/>
            </a:xfrm>
            <a:custGeom>
              <a:rect b="b" l="l" r="r" t="t"/>
              <a:pathLst>
                <a:path extrusionOk="0" h="12970" w="39012">
                  <a:moveTo>
                    <a:pt x="0" y="5914"/>
                  </a:moveTo>
                  <a:lnTo>
                    <a:pt x="19531" y="12970"/>
                  </a:lnTo>
                  <a:lnTo>
                    <a:pt x="39012" y="5914"/>
                  </a:lnTo>
                  <a:lnTo>
                    <a:pt x="19581" y="0"/>
                  </a:lnTo>
                  <a:close/>
                </a:path>
              </a:pathLst>
            </a:custGeom>
            <a:solidFill>
              <a:srgbClr val="D9D9D9"/>
            </a:solidFill>
            <a:ln>
              <a:noFill/>
            </a:ln>
          </p:spPr>
        </p:sp>
        <p:sp>
          <p:nvSpPr>
            <p:cNvPr id="2786" name="Google Shape;2786;p57"/>
            <p:cNvSpPr/>
            <p:nvPr/>
          </p:nvSpPr>
          <p:spPr>
            <a:xfrm>
              <a:off x="4233144" y="1787006"/>
              <a:ext cx="573183" cy="289305"/>
            </a:xfrm>
            <a:custGeom>
              <a:rect b="b" l="l" r="r" t="t"/>
              <a:pathLst>
                <a:path extrusionOk="0" h="8150" w="24053">
                  <a:moveTo>
                    <a:pt x="0" y="3827"/>
                  </a:moveTo>
                  <a:lnTo>
                    <a:pt x="11976" y="8150"/>
                  </a:lnTo>
                  <a:lnTo>
                    <a:pt x="24053" y="3827"/>
                  </a:lnTo>
                  <a:lnTo>
                    <a:pt x="12126" y="0"/>
                  </a:lnTo>
                  <a:close/>
                </a:path>
              </a:pathLst>
            </a:custGeom>
            <a:solidFill>
              <a:srgbClr val="D9D9D9"/>
            </a:solidFill>
            <a:ln>
              <a:noFill/>
            </a:ln>
          </p:spPr>
        </p:sp>
        <p:sp>
          <p:nvSpPr>
            <p:cNvPr id="2787" name="Google Shape;2787;p57"/>
            <p:cNvSpPr/>
            <p:nvPr/>
          </p:nvSpPr>
          <p:spPr>
            <a:xfrm>
              <a:off x="3640743" y="2708179"/>
              <a:ext cx="881371" cy="854431"/>
            </a:xfrm>
            <a:custGeom>
              <a:rect b="b" l="l" r="r" t="t"/>
              <a:pathLst>
                <a:path extrusionOk="0" h="20822" w="31954">
                  <a:moveTo>
                    <a:pt x="7355" y="0"/>
                  </a:moveTo>
                  <a:lnTo>
                    <a:pt x="31954" y="8796"/>
                  </a:lnTo>
                  <a:lnTo>
                    <a:pt x="31954" y="20822"/>
                  </a:lnTo>
                  <a:lnTo>
                    <a:pt x="0" y="8895"/>
                  </a:lnTo>
                  <a:close/>
                </a:path>
              </a:pathLst>
            </a:custGeom>
            <a:solidFill>
              <a:srgbClr val="0944A1"/>
            </a:solidFill>
            <a:ln>
              <a:noFill/>
            </a:ln>
          </p:spPr>
        </p:sp>
        <p:sp>
          <p:nvSpPr>
            <p:cNvPr id="2788" name="Google Shape;2788;p57"/>
            <p:cNvSpPr/>
            <p:nvPr/>
          </p:nvSpPr>
          <p:spPr>
            <a:xfrm>
              <a:off x="3964720" y="2291507"/>
              <a:ext cx="555203" cy="453658"/>
            </a:xfrm>
            <a:custGeom>
              <a:rect b="b" l="l" r="r" t="t"/>
              <a:pathLst>
                <a:path extrusionOk="0" h="12771" w="23257">
                  <a:moveTo>
                    <a:pt x="3727" y="0"/>
                  </a:moveTo>
                  <a:lnTo>
                    <a:pt x="0" y="4522"/>
                  </a:lnTo>
                  <a:lnTo>
                    <a:pt x="23257" y="12771"/>
                  </a:lnTo>
                  <a:lnTo>
                    <a:pt x="23257" y="7056"/>
                  </a:lnTo>
                  <a:close/>
                </a:path>
              </a:pathLst>
            </a:custGeom>
            <a:gradFill>
              <a:gsLst>
                <a:gs pos="0">
                  <a:srgbClr val="FFCA37"/>
                </a:gs>
                <a:gs pos="100000">
                  <a:srgbClr val="AD8107"/>
                </a:gs>
              </a:gsLst>
              <a:lin ang="5400012" scaled="0"/>
            </a:gradFill>
            <a:ln>
              <a:noFill/>
            </a:ln>
          </p:spPr>
        </p:sp>
        <p:sp>
          <p:nvSpPr>
            <p:cNvPr id="2789" name="Google Shape;2789;p57"/>
            <p:cNvSpPr/>
            <p:nvPr/>
          </p:nvSpPr>
          <p:spPr>
            <a:xfrm flipH="1">
              <a:off x="4518736" y="2291507"/>
              <a:ext cx="555203" cy="453658"/>
            </a:xfrm>
            <a:custGeom>
              <a:rect b="b" l="l" r="r" t="t"/>
              <a:pathLst>
                <a:path extrusionOk="0" h="12771" w="23257">
                  <a:moveTo>
                    <a:pt x="3727" y="0"/>
                  </a:moveTo>
                  <a:lnTo>
                    <a:pt x="0" y="4522"/>
                  </a:lnTo>
                  <a:lnTo>
                    <a:pt x="23257" y="12771"/>
                  </a:lnTo>
                  <a:lnTo>
                    <a:pt x="23257" y="7056"/>
                  </a:lnTo>
                  <a:close/>
                </a:path>
              </a:pathLst>
            </a:custGeom>
            <a:solidFill>
              <a:srgbClr val="F4B400"/>
            </a:solidFill>
            <a:ln>
              <a:noFill/>
            </a:ln>
          </p:spPr>
        </p:sp>
        <p:sp>
          <p:nvSpPr>
            <p:cNvPr id="2790" name="Google Shape;2790;p57"/>
            <p:cNvSpPr/>
            <p:nvPr/>
          </p:nvSpPr>
          <p:spPr>
            <a:xfrm>
              <a:off x="4084537" y="1922553"/>
              <a:ext cx="435387" cy="501365"/>
            </a:xfrm>
            <a:custGeom>
              <a:rect b="b" l="l" r="r" t="t"/>
              <a:pathLst>
                <a:path extrusionOk="0" h="14114" w="18238">
                  <a:moveTo>
                    <a:pt x="6262" y="0"/>
                  </a:moveTo>
                  <a:lnTo>
                    <a:pt x="18238" y="4324"/>
                  </a:lnTo>
                  <a:lnTo>
                    <a:pt x="18238" y="14114"/>
                  </a:lnTo>
                  <a:lnTo>
                    <a:pt x="0" y="7554"/>
                  </a:lnTo>
                  <a:close/>
                </a:path>
              </a:pathLst>
            </a:custGeom>
            <a:solidFill>
              <a:srgbClr val="0944A1"/>
            </a:solidFill>
            <a:ln>
              <a:noFill/>
            </a:ln>
          </p:spPr>
        </p:sp>
        <p:sp>
          <p:nvSpPr>
            <p:cNvPr id="2791" name="Google Shape;2791;p57"/>
            <p:cNvSpPr/>
            <p:nvPr/>
          </p:nvSpPr>
          <p:spPr>
            <a:xfrm flipH="1">
              <a:off x="4518735" y="1922553"/>
              <a:ext cx="435387" cy="501365"/>
            </a:xfrm>
            <a:custGeom>
              <a:rect b="b" l="l" r="r" t="t"/>
              <a:pathLst>
                <a:path extrusionOk="0" h="14114" w="18238">
                  <a:moveTo>
                    <a:pt x="6262" y="0"/>
                  </a:moveTo>
                  <a:lnTo>
                    <a:pt x="18238" y="4324"/>
                  </a:lnTo>
                  <a:lnTo>
                    <a:pt x="18238" y="14114"/>
                  </a:lnTo>
                  <a:lnTo>
                    <a:pt x="0" y="7554"/>
                  </a:lnTo>
                  <a:close/>
                </a:path>
              </a:pathLst>
            </a:custGeom>
            <a:solidFill>
              <a:srgbClr val="0C58D3"/>
            </a:solidFill>
            <a:ln>
              <a:noFill/>
            </a:ln>
          </p:spPr>
        </p:sp>
        <p:sp>
          <p:nvSpPr>
            <p:cNvPr id="2792" name="Google Shape;2792;p57"/>
            <p:cNvSpPr/>
            <p:nvPr/>
          </p:nvSpPr>
          <p:spPr>
            <a:xfrm>
              <a:off x="4266040" y="1368287"/>
              <a:ext cx="253884" cy="593119"/>
            </a:xfrm>
            <a:custGeom>
              <a:rect b="b" l="l" r="r" t="t"/>
              <a:pathLst>
                <a:path extrusionOk="0" h="16697" w="10635">
                  <a:moveTo>
                    <a:pt x="10635" y="0"/>
                  </a:moveTo>
                  <a:lnTo>
                    <a:pt x="0" y="12722"/>
                  </a:lnTo>
                  <a:lnTo>
                    <a:pt x="10635" y="16697"/>
                  </a:lnTo>
                  <a:close/>
                </a:path>
              </a:pathLst>
            </a:custGeom>
            <a:solidFill>
              <a:srgbClr val="0944A1"/>
            </a:solidFill>
            <a:ln>
              <a:noFill/>
            </a:ln>
          </p:spPr>
        </p:sp>
        <p:sp>
          <p:nvSpPr>
            <p:cNvPr id="2793" name="Google Shape;2793;p57"/>
            <p:cNvSpPr/>
            <p:nvPr/>
          </p:nvSpPr>
          <p:spPr>
            <a:xfrm flipH="1">
              <a:off x="4518734" y="1368287"/>
              <a:ext cx="253884" cy="593119"/>
            </a:xfrm>
            <a:custGeom>
              <a:rect b="b" l="l" r="r" t="t"/>
              <a:pathLst>
                <a:path extrusionOk="0" h="16697" w="10635">
                  <a:moveTo>
                    <a:pt x="10635" y="0"/>
                  </a:moveTo>
                  <a:lnTo>
                    <a:pt x="0" y="12722"/>
                  </a:lnTo>
                  <a:lnTo>
                    <a:pt x="10635" y="16697"/>
                  </a:lnTo>
                  <a:close/>
                </a:path>
              </a:pathLst>
            </a:custGeom>
            <a:solidFill>
              <a:srgbClr val="0C58D3"/>
            </a:solidFill>
            <a:ln>
              <a:noFill/>
            </a:ln>
          </p:spPr>
        </p:sp>
        <p:sp>
          <p:nvSpPr>
            <p:cNvPr id="2794" name="Google Shape;2794;p57"/>
            <p:cNvSpPr/>
            <p:nvPr/>
          </p:nvSpPr>
          <p:spPr>
            <a:xfrm>
              <a:off x="3877348" y="2290728"/>
              <a:ext cx="642683" cy="657851"/>
            </a:xfrm>
            <a:custGeom>
              <a:rect b="b" l="l" r="r" t="t"/>
              <a:pathLst>
                <a:path extrusionOk="0" h="46623" w="65016">
                  <a:moveTo>
                    <a:pt x="17858" y="0"/>
                  </a:moveTo>
                  <a:lnTo>
                    <a:pt x="0" y="22135"/>
                  </a:lnTo>
                  <a:lnTo>
                    <a:pt x="65016" y="46623"/>
                  </a:lnTo>
                  <a:lnTo>
                    <a:pt x="65016" y="17537"/>
                  </a:lnTo>
                  <a:close/>
                </a:path>
              </a:pathLst>
            </a:custGeom>
            <a:solidFill>
              <a:srgbClr val="0944A1"/>
            </a:solidFill>
            <a:ln>
              <a:noFill/>
            </a:ln>
          </p:spPr>
        </p:sp>
        <p:sp>
          <p:nvSpPr>
            <p:cNvPr id="2795" name="Google Shape;2795;p57"/>
            <p:cNvSpPr/>
            <p:nvPr/>
          </p:nvSpPr>
          <p:spPr>
            <a:xfrm flipH="1">
              <a:off x="4518572" y="2291772"/>
              <a:ext cx="642683" cy="657851"/>
            </a:xfrm>
            <a:custGeom>
              <a:rect b="b" l="l" r="r" t="t"/>
              <a:pathLst>
                <a:path extrusionOk="0" h="46623" w="65016">
                  <a:moveTo>
                    <a:pt x="17858" y="0"/>
                  </a:moveTo>
                  <a:lnTo>
                    <a:pt x="0" y="22135"/>
                  </a:lnTo>
                  <a:lnTo>
                    <a:pt x="65016" y="46623"/>
                  </a:lnTo>
                  <a:lnTo>
                    <a:pt x="65016" y="17537"/>
                  </a:lnTo>
                  <a:close/>
                </a:path>
              </a:pathLst>
            </a:custGeom>
            <a:solidFill>
              <a:srgbClr val="0D5DDF"/>
            </a:solidFill>
            <a:ln>
              <a:noFill/>
            </a:ln>
          </p:spPr>
        </p:sp>
        <p:sp>
          <p:nvSpPr>
            <p:cNvPr id="2796" name="Google Shape;2796;p57"/>
            <p:cNvSpPr/>
            <p:nvPr/>
          </p:nvSpPr>
          <p:spPr>
            <a:xfrm flipH="1">
              <a:off x="4522009" y="2708179"/>
              <a:ext cx="881371" cy="854431"/>
            </a:xfrm>
            <a:custGeom>
              <a:rect b="b" l="l" r="r" t="t"/>
              <a:pathLst>
                <a:path extrusionOk="0" h="20822" w="31954">
                  <a:moveTo>
                    <a:pt x="7355" y="0"/>
                  </a:moveTo>
                  <a:lnTo>
                    <a:pt x="31954" y="8796"/>
                  </a:lnTo>
                  <a:lnTo>
                    <a:pt x="31954" y="20822"/>
                  </a:lnTo>
                  <a:lnTo>
                    <a:pt x="0" y="8895"/>
                  </a:lnTo>
                  <a:close/>
                </a:path>
              </a:pathLst>
            </a:custGeom>
            <a:solidFill>
              <a:srgbClr val="0E65F0"/>
            </a:solidFill>
            <a:ln>
              <a:noFill/>
            </a:ln>
          </p:spPr>
        </p:sp>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00" name="Shape 2800"/>
        <p:cNvGrpSpPr/>
        <p:nvPr/>
      </p:nvGrpSpPr>
      <p:grpSpPr>
        <a:xfrm>
          <a:off x="0" y="0"/>
          <a:ext cx="0" cy="0"/>
          <a:chOff x="0" y="0"/>
          <a:chExt cx="0" cy="0"/>
        </a:xfrm>
      </p:grpSpPr>
      <p:sp>
        <p:nvSpPr>
          <p:cNvPr id="2801" name="Google Shape;2801;p58"/>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Assessing Surgical RCTs</a:t>
            </a:r>
            <a:endParaRPr/>
          </a:p>
        </p:txBody>
      </p:sp>
      <p:sp>
        <p:nvSpPr>
          <p:cNvPr id="2802" name="Google Shape;2802;p58"/>
          <p:cNvSpPr txBox="1"/>
          <p:nvPr>
            <p:ph idx="1" type="body"/>
          </p:nvPr>
        </p:nvSpPr>
        <p:spPr>
          <a:xfrm>
            <a:off x="311700" y="881750"/>
            <a:ext cx="8520600" cy="4097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GB"/>
              <a:t>Unlike drug trials:</a:t>
            </a:r>
            <a:endParaRPr/>
          </a:p>
          <a:p>
            <a:pPr indent="-311150" lvl="1" marL="914400" rtl="0" algn="l">
              <a:spcBef>
                <a:spcPts val="0"/>
              </a:spcBef>
              <a:spcAft>
                <a:spcPts val="0"/>
              </a:spcAft>
              <a:buSzPts val="1300"/>
              <a:buChar char="○"/>
            </a:pPr>
            <a:r>
              <a:rPr lang="en-GB"/>
              <a:t>Rely on procedural expertise. </a:t>
            </a:r>
            <a:endParaRPr/>
          </a:p>
          <a:p>
            <a:pPr indent="-311150" lvl="1" marL="914400" rtl="0" algn="l">
              <a:spcBef>
                <a:spcPts val="0"/>
              </a:spcBef>
              <a:spcAft>
                <a:spcPts val="0"/>
              </a:spcAft>
              <a:buSzPts val="1300"/>
              <a:buChar char="○"/>
            </a:pPr>
            <a:r>
              <a:rPr lang="en-GB"/>
              <a:t>Blinding is often challenging</a:t>
            </a:r>
            <a:endParaRPr/>
          </a:p>
          <a:p>
            <a:pPr indent="-330200" lvl="0" marL="457200" rtl="0" algn="l">
              <a:spcBef>
                <a:spcPts val="0"/>
              </a:spcBef>
              <a:spcAft>
                <a:spcPts val="0"/>
              </a:spcAft>
              <a:buSzPts val="1600"/>
              <a:buChar char="●"/>
            </a:pPr>
            <a:r>
              <a:rPr lang="en-GB"/>
              <a:t>Allocation concealment may be difficult if decision regarding allocation are made in OT and techniques like sealed envelopes are used.</a:t>
            </a:r>
            <a:endParaRPr/>
          </a:p>
          <a:p>
            <a:pPr indent="-330200" lvl="0" marL="457200" rtl="0" algn="l">
              <a:spcBef>
                <a:spcPts val="0"/>
              </a:spcBef>
              <a:spcAft>
                <a:spcPts val="0"/>
              </a:spcAft>
              <a:buSzPts val="1600"/>
              <a:buChar char="●"/>
            </a:pPr>
            <a:r>
              <a:rPr lang="en-GB"/>
              <a:t>When subjective outcomes are to be analyzed, ideally outcome collectors should be blinded. </a:t>
            </a:r>
            <a:endParaRPr/>
          </a:p>
          <a:p>
            <a:pPr indent="-330200" lvl="0" marL="457200" rtl="0" algn="l">
              <a:spcBef>
                <a:spcPts val="0"/>
              </a:spcBef>
              <a:spcAft>
                <a:spcPts val="0"/>
              </a:spcAft>
              <a:buSzPts val="1600"/>
              <a:buChar char="●"/>
            </a:pPr>
            <a:r>
              <a:rPr lang="en-GB"/>
              <a:t>Ensure balance in procedural expertise</a:t>
            </a:r>
            <a:endParaRPr/>
          </a:p>
          <a:p>
            <a:pPr indent="-311150" lvl="1" marL="914400" rtl="0" algn="l">
              <a:spcBef>
                <a:spcPts val="0"/>
              </a:spcBef>
              <a:spcAft>
                <a:spcPts val="0"/>
              </a:spcAft>
              <a:buSzPts val="1300"/>
              <a:buChar char="○"/>
            </a:pPr>
            <a:r>
              <a:rPr lang="en-GB"/>
              <a:t>Description of who did the surgery</a:t>
            </a:r>
            <a:endParaRPr/>
          </a:p>
          <a:p>
            <a:pPr indent="-311150" lvl="1" marL="914400" rtl="0" algn="l">
              <a:spcBef>
                <a:spcPts val="0"/>
              </a:spcBef>
              <a:spcAft>
                <a:spcPts val="0"/>
              </a:spcAft>
              <a:buSzPts val="1300"/>
              <a:buChar char="○"/>
            </a:pPr>
            <a:r>
              <a:rPr lang="en-GB"/>
              <a:t>Training before trial and credentialing process followed. </a:t>
            </a:r>
            <a:endParaRPr/>
          </a:p>
          <a:p>
            <a:pPr indent="0" lvl="0" marL="0" rtl="0" algn="l">
              <a:spcBef>
                <a:spcPts val="0"/>
              </a:spcBef>
              <a:spcAft>
                <a:spcPts val="0"/>
              </a:spcAft>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06" name="Shape 2806"/>
        <p:cNvGrpSpPr/>
        <p:nvPr/>
      </p:nvGrpSpPr>
      <p:grpSpPr>
        <a:xfrm>
          <a:off x="0" y="0"/>
          <a:ext cx="0" cy="0"/>
          <a:chOff x="0" y="0"/>
          <a:chExt cx="0" cy="0"/>
        </a:xfrm>
      </p:grpSpPr>
      <p:sp>
        <p:nvSpPr>
          <p:cNvPr id="2807" name="Google Shape;2807;p59"/>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Assessing articles on diagnostic tests</a:t>
            </a:r>
            <a:endParaRPr/>
          </a:p>
        </p:txBody>
      </p:sp>
      <p:sp>
        <p:nvSpPr>
          <p:cNvPr id="2808" name="Google Shape;2808;p59"/>
          <p:cNvSpPr txBox="1"/>
          <p:nvPr>
            <p:ph idx="1" type="body"/>
          </p:nvPr>
        </p:nvSpPr>
        <p:spPr>
          <a:xfrm>
            <a:off x="311700" y="868375"/>
            <a:ext cx="8520600" cy="26145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lang="en-GB"/>
              <a:t>Design : Cohort studies</a:t>
            </a:r>
            <a:endParaRPr/>
          </a:p>
          <a:p>
            <a:pPr indent="-330200" lvl="0" marL="457200" rtl="0" algn="l">
              <a:spcBef>
                <a:spcPts val="0"/>
              </a:spcBef>
              <a:spcAft>
                <a:spcPts val="0"/>
              </a:spcAft>
              <a:buSzPts val="1600"/>
              <a:buAutoNum type="arabicPeriod"/>
            </a:pPr>
            <a:r>
              <a:rPr lang="en-GB"/>
              <a:t>Validity:</a:t>
            </a:r>
            <a:endParaRPr/>
          </a:p>
          <a:p>
            <a:pPr indent="-311150" lvl="1" marL="914400" rtl="0" algn="l">
              <a:spcBef>
                <a:spcPts val="0"/>
              </a:spcBef>
              <a:spcAft>
                <a:spcPts val="0"/>
              </a:spcAft>
              <a:buSzPts val="1300"/>
              <a:buAutoNum type="alphaLcPeriod"/>
            </a:pPr>
            <a:r>
              <a:rPr lang="en-GB"/>
              <a:t>Was there an “independant” “blind” </a:t>
            </a:r>
            <a:r>
              <a:rPr lang="en-GB"/>
              <a:t>comparison</a:t>
            </a:r>
            <a:r>
              <a:rPr lang="en-GB"/>
              <a:t> with a reference standards ?</a:t>
            </a:r>
            <a:endParaRPr/>
          </a:p>
          <a:p>
            <a:pPr indent="-311150" lvl="1" marL="914400" rtl="0" algn="l">
              <a:spcBef>
                <a:spcPts val="0"/>
              </a:spcBef>
              <a:spcAft>
                <a:spcPts val="0"/>
              </a:spcAft>
              <a:buSzPts val="1300"/>
              <a:buAutoNum type="alphaLcPeriod"/>
            </a:pPr>
            <a:r>
              <a:rPr lang="en-GB"/>
              <a:t>Was the patient sample representative to the general patient population where the diagnostic test is applied ? </a:t>
            </a:r>
            <a:endParaRPr/>
          </a:p>
          <a:p>
            <a:pPr indent="-311150" lvl="1" marL="914400" rtl="0" algn="l">
              <a:spcBef>
                <a:spcPts val="0"/>
              </a:spcBef>
              <a:spcAft>
                <a:spcPts val="0"/>
              </a:spcAft>
              <a:buSzPts val="1300"/>
              <a:buAutoNum type="alphaLcPeriod"/>
            </a:pPr>
            <a:r>
              <a:rPr lang="en-GB"/>
              <a:t>Did the result of the test influence decision to perform the reference gold standard ? </a:t>
            </a:r>
            <a:endParaRPr/>
          </a:p>
          <a:p>
            <a:pPr indent="-311150" lvl="1" marL="914400" rtl="0" algn="l">
              <a:spcBef>
                <a:spcPts val="0"/>
              </a:spcBef>
              <a:spcAft>
                <a:spcPts val="0"/>
              </a:spcAft>
              <a:buSzPts val="1300"/>
              <a:buAutoNum type="alphaLcPeriod"/>
            </a:pPr>
            <a:r>
              <a:rPr lang="en-GB"/>
              <a:t>Were the method described in details to permit replication ?</a:t>
            </a:r>
            <a:endParaRPr/>
          </a:p>
          <a:p>
            <a:pPr indent="-330200" lvl="0" marL="457200" rtl="0" algn="l">
              <a:spcBef>
                <a:spcPts val="0"/>
              </a:spcBef>
              <a:spcAft>
                <a:spcPts val="0"/>
              </a:spcAft>
              <a:buSzPts val="1600"/>
              <a:buAutoNum type="arabicPeriod"/>
            </a:pPr>
            <a:r>
              <a:rPr lang="en-GB"/>
              <a:t>Results :</a:t>
            </a:r>
            <a:endParaRPr/>
          </a:p>
          <a:p>
            <a:pPr indent="-311150" lvl="1" marL="914400" rtl="0" algn="l">
              <a:spcBef>
                <a:spcPts val="0"/>
              </a:spcBef>
              <a:spcAft>
                <a:spcPts val="0"/>
              </a:spcAft>
              <a:buSzPts val="1300"/>
              <a:buAutoNum type="alphaLcPeriod"/>
            </a:pPr>
            <a:r>
              <a:rPr lang="en-GB"/>
              <a:t>Is the diagnostic test’s accuracy reported ?</a:t>
            </a:r>
            <a:endParaRPr/>
          </a:p>
          <a:p>
            <a:pPr indent="-311150" lvl="1" marL="914400" rtl="0" algn="l">
              <a:spcBef>
                <a:spcPts val="0"/>
              </a:spcBef>
              <a:spcAft>
                <a:spcPts val="0"/>
              </a:spcAft>
              <a:buSzPts val="1300"/>
              <a:buAutoNum type="alphaLcPeriod"/>
            </a:pPr>
            <a:r>
              <a:rPr lang="en-GB"/>
              <a:t>Is the diagnostic test’s likelihood ratios reported ?</a:t>
            </a:r>
            <a:endParaRPr/>
          </a:p>
        </p:txBody>
      </p:sp>
      <p:grpSp>
        <p:nvGrpSpPr>
          <p:cNvPr id="2809" name="Google Shape;2809;p59"/>
          <p:cNvGrpSpPr/>
          <p:nvPr/>
        </p:nvGrpSpPr>
        <p:grpSpPr>
          <a:xfrm>
            <a:off x="1889250" y="3816700"/>
            <a:ext cx="4752324" cy="630125"/>
            <a:chOff x="1889250" y="3740500"/>
            <a:chExt cx="4752324" cy="630125"/>
          </a:xfrm>
        </p:grpSpPr>
        <p:sp>
          <p:nvSpPr>
            <p:cNvPr id="2810" name="Google Shape;2810;p59"/>
            <p:cNvSpPr txBox="1"/>
            <p:nvPr/>
          </p:nvSpPr>
          <p:spPr>
            <a:xfrm>
              <a:off x="2423850" y="3740500"/>
              <a:ext cx="3942300" cy="2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Probability of Test +ve in patients with disease</a:t>
              </a:r>
              <a:endParaRPr/>
            </a:p>
          </p:txBody>
        </p:sp>
        <p:cxnSp>
          <p:nvCxnSpPr>
            <p:cNvPr id="2811" name="Google Shape;2811;p59"/>
            <p:cNvCxnSpPr/>
            <p:nvPr/>
          </p:nvCxnSpPr>
          <p:spPr>
            <a:xfrm>
              <a:off x="2516175" y="4060579"/>
              <a:ext cx="3536100" cy="0"/>
            </a:xfrm>
            <a:prstGeom prst="straightConnector1">
              <a:avLst/>
            </a:prstGeom>
            <a:noFill/>
            <a:ln cap="flat" cmpd="sng" w="9525">
              <a:solidFill>
                <a:schemeClr val="dk2"/>
              </a:solidFill>
              <a:prstDash val="solid"/>
              <a:round/>
              <a:headEnd len="med" w="med" type="none"/>
              <a:tailEnd len="med" w="med" type="none"/>
            </a:ln>
          </p:spPr>
        </p:cxnSp>
        <p:sp>
          <p:nvSpPr>
            <p:cNvPr id="2812" name="Google Shape;2812;p59"/>
            <p:cNvSpPr txBox="1"/>
            <p:nvPr/>
          </p:nvSpPr>
          <p:spPr>
            <a:xfrm>
              <a:off x="2460774" y="4060575"/>
              <a:ext cx="4180800" cy="25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Probability of Test +ve in patients without disease</a:t>
              </a:r>
              <a:endParaRPr/>
            </a:p>
          </p:txBody>
        </p:sp>
        <p:sp>
          <p:nvSpPr>
            <p:cNvPr id="2813" name="Google Shape;2813;p59"/>
            <p:cNvSpPr txBox="1"/>
            <p:nvPr/>
          </p:nvSpPr>
          <p:spPr>
            <a:xfrm>
              <a:off x="1889250" y="3902925"/>
              <a:ext cx="610800" cy="46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LR =</a:t>
              </a:r>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17" name="Shape 2817"/>
        <p:cNvGrpSpPr/>
        <p:nvPr/>
      </p:nvGrpSpPr>
      <p:grpSpPr>
        <a:xfrm>
          <a:off x="0" y="0"/>
          <a:ext cx="0" cy="0"/>
          <a:chOff x="0" y="0"/>
          <a:chExt cx="0" cy="0"/>
        </a:xfrm>
      </p:grpSpPr>
      <p:sp>
        <p:nvSpPr>
          <p:cNvPr id="2818" name="Google Shape;2818;p60"/>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Likelihood Ratios</a:t>
            </a:r>
            <a:endParaRPr/>
          </a:p>
        </p:txBody>
      </p:sp>
      <p:sp>
        <p:nvSpPr>
          <p:cNvPr id="2819" name="Google Shape;2819;p60"/>
          <p:cNvSpPr txBox="1"/>
          <p:nvPr>
            <p:ph idx="1" type="body"/>
          </p:nvPr>
        </p:nvSpPr>
        <p:spPr>
          <a:xfrm>
            <a:off x="311700" y="881750"/>
            <a:ext cx="8520600" cy="4097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lang="en-GB"/>
              <a:t>Essentially combine sensitivity and specificity</a:t>
            </a:r>
            <a:endParaRPr/>
          </a:p>
          <a:p>
            <a:pPr indent="-330200" lvl="0" marL="457200" rtl="0" algn="l">
              <a:spcBef>
                <a:spcPts val="0"/>
              </a:spcBef>
              <a:spcAft>
                <a:spcPts val="0"/>
              </a:spcAft>
              <a:buSzPts val="1600"/>
              <a:buAutoNum type="arabicPeriod"/>
            </a:pPr>
            <a:r>
              <a:rPr b="1" lang="en-GB"/>
              <a:t>Positive LR</a:t>
            </a:r>
            <a:r>
              <a:rPr lang="en-GB"/>
              <a:t> : Ratio of </a:t>
            </a:r>
            <a:r>
              <a:rPr lang="en-GB"/>
              <a:t>probability</a:t>
            </a:r>
            <a:r>
              <a:rPr lang="en-GB"/>
              <a:t> of person having a </a:t>
            </a:r>
            <a:r>
              <a:rPr lang="en-GB"/>
              <a:t>positive</a:t>
            </a:r>
            <a:r>
              <a:rPr lang="en-GB"/>
              <a:t> test in presence of disease to that of the probability of person having a positive test without disease. </a:t>
            </a:r>
            <a:endParaRPr/>
          </a:p>
          <a:p>
            <a:pPr indent="-330200" lvl="0" marL="457200" rtl="0" algn="l">
              <a:spcBef>
                <a:spcPts val="0"/>
              </a:spcBef>
              <a:spcAft>
                <a:spcPts val="0"/>
              </a:spcAft>
              <a:buSzPts val="1600"/>
              <a:buAutoNum type="arabicPeriod"/>
            </a:pPr>
            <a:r>
              <a:rPr b="1" lang="en-GB"/>
              <a:t>Positive LR </a:t>
            </a:r>
            <a:r>
              <a:rPr lang="en-GB"/>
              <a:t>: sensitivity / (1- specificity)</a:t>
            </a:r>
            <a:endParaRPr/>
          </a:p>
          <a:p>
            <a:pPr indent="-330200" lvl="0" marL="457200" rtl="0" algn="l">
              <a:spcBef>
                <a:spcPts val="0"/>
              </a:spcBef>
              <a:spcAft>
                <a:spcPts val="0"/>
              </a:spcAft>
              <a:buSzPts val="1600"/>
              <a:buAutoNum type="arabicPeriod"/>
            </a:pPr>
            <a:r>
              <a:rPr b="1" lang="en-GB"/>
              <a:t>Negative LR</a:t>
            </a:r>
            <a:r>
              <a:rPr lang="en-GB"/>
              <a:t> : Ratio of </a:t>
            </a:r>
            <a:r>
              <a:rPr lang="en-GB"/>
              <a:t>probability</a:t>
            </a:r>
            <a:r>
              <a:rPr lang="en-GB"/>
              <a:t> of a person having a negative test in presence of disease to that of the </a:t>
            </a:r>
            <a:r>
              <a:rPr lang="en-GB"/>
              <a:t>probability</a:t>
            </a:r>
            <a:r>
              <a:rPr lang="en-GB"/>
              <a:t> of person having negative test without disease. </a:t>
            </a:r>
            <a:endParaRPr/>
          </a:p>
          <a:p>
            <a:pPr indent="-330200" lvl="0" marL="457200" rtl="0" algn="l">
              <a:spcBef>
                <a:spcPts val="0"/>
              </a:spcBef>
              <a:spcAft>
                <a:spcPts val="0"/>
              </a:spcAft>
              <a:buSzPts val="1600"/>
              <a:buAutoNum type="arabicPeriod"/>
            </a:pPr>
            <a:r>
              <a:rPr b="1" lang="en-GB"/>
              <a:t>Negative LR </a:t>
            </a:r>
            <a:r>
              <a:rPr lang="en-GB"/>
              <a:t>: (1- sensitivity)/specificity</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GB"/>
              <a:t>Why useful ?</a:t>
            </a:r>
            <a:r>
              <a:rPr lang="en-GB"/>
              <a:t> LR score tells how useful a diagnostic test will be - Positive LR values &gt; 10 means if we do the diagnostic test, and the result is positive, then there is a very significant increase in the </a:t>
            </a:r>
            <a:r>
              <a:rPr lang="en-GB"/>
              <a:t>probability</a:t>
            </a:r>
            <a:r>
              <a:rPr lang="en-GB"/>
              <a:t> of disease. (~ 45%). Similarly if the negative LR values of &lt; 0.1 will reduce the </a:t>
            </a:r>
            <a:r>
              <a:rPr lang="en-GB"/>
              <a:t>probability</a:t>
            </a:r>
            <a:r>
              <a:rPr lang="en-GB"/>
              <a:t> of the disease by ~ 45%.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23" name="Shape 2823"/>
        <p:cNvGrpSpPr/>
        <p:nvPr/>
      </p:nvGrpSpPr>
      <p:grpSpPr>
        <a:xfrm>
          <a:off x="0" y="0"/>
          <a:ext cx="0" cy="0"/>
          <a:chOff x="0" y="0"/>
          <a:chExt cx="0" cy="0"/>
        </a:xfrm>
      </p:grpSpPr>
      <p:sp>
        <p:nvSpPr>
          <p:cNvPr id="2824" name="Google Shape;2824;p61"/>
          <p:cNvSpPr txBox="1"/>
          <p:nvPr>
            <p:ph type="title"/>
          </p:nvPr>
        </p:nvSpPr>
        <p:spPr>
          <a:xfrm>
            <a:off x="0" y="141825"/>
            <a:ext cx="914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Is it worthwhile doing CT scans for COVID 19 ?</a:t>
            </a:r>
            <a:endParaRPr/>
          </a:p>
        </p:txBody>
      </p:sp>
      <p:sp>
        <p:nvSpPr>
          <p:cNvPr id="2825" name="Google Shape;2825;p61"/>
          <p:cNvSpPr txBox="1"/>
          <p:nvPr>
            <p:ph idx="1" type="body"/>
          </p:nvPr>
        </p:nvSpPr>
        <p:spPr>
          <a:xfrm>
            <a:off x="311700" y="803400"/>
            <a:ext cx="4679100" cy="40347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GB"/>
              <a:t>Gietema et al, prospective study all “symptomatic” patients visiting ED </a:t>
            </a:r>
            <a:endParaRPr/>
          </a:p>
          <a:p>
            <a:pPr indent="-330200" lvl="0" marL="457200" rtl="0" algn="l">
              <a:spcBef>
                <a:spcPts val="0"/>
              </a:spcBef>
              <a:spcAft>
                <a:spcPts val="0"/>
              </a:spcAft>
              <a:buSzPts val="1600"/>
              <a:buChar char="●"/>
            </a:pPr>
            <a:r>
              <a:rPr lang="en-GB"/>
              <a:t>CT and RT PCR done on arrival for all</a:t>
            </a:r>
            <a:endParaRPr/>
          </a:p>
          <a:p>
            <a:pPr indent="-330200" lvl="0" marL="457200" rtl="0" algn="l">
              <a:spcBef>
                <a:spcPts val="0"/>
              </a:spcBef>
              <a:spcAft>
                <a:spcPts val="0"/>
              </a:spcAft>
              <a:buSzPts val="1600"/>
              <a:buChar char="●"/>
            </a:pPr>
            <a:r>
              <a:rPr lang="en-GB"/>
              <a:t>Results :</a:t>
            </a:r>
            <a:endParaRPr/>
          </a:p>
          <a:p>
            <a:pPr indent="-311150" lvl="1" marL="914400" rtl="0" algn="l">
              <a:spcBef>
                <a:spcPts val="0"/>
              </a:spcBef>
              <a:spcAft>
                <a:spcPts val="0"/>
              </a:spcAft>
              <a:buSzPts val="1300"/>
              <a:buChar char="○"/>
            </a:pPr>
            <a:r>
              <a:rPr lang="en-GB"/>
              <a:t>Sensitivity of CT = 89% </a:t>
            </a:r>
            <a:endParaRPr/>
          </a:p>
          <a:p>
            <a:pPr indent="-311150" lvl="1" marL="914400" rtl="0" algn="l">
              <a:spcBef>
                <a:spcPts val="0"/>
              </a:spcBef>
              <a:spcAft>
                <a:spcPts val="0"/>
              </a:spcAft>
              <a:buSzPts val="1300"/>
              <a:buChar char="○"/>
            </a:pPr>
            <a:r>
              <a:rPr lang="en-GB"/>
              <a:t>Specificity of CT = 68%</a:t>
            </a:r>
            <a:endParaRPr/>
          </a:p>
          <a:p>
            <a:pPr indent="-311150" lvl="1" marL="914400" rtl="0" algn="l">
              <a:spcBef>
                <a:spcPts val="0"/>
              </a:spcBef>
              <a:spcAft>
                <a:spcPts val="0"/>
              </a:spcAft>
              <a:buSzPts val="1300"/>
              <a:buChar char="○"/>
            </a:pPr>
            <a:r>
              <a:rPr lang="en-GB"/>
              <a:t>Prevalence</a:t>
            </a:r>
            <a:r>
              <a:rPr lang="en-GB"/>
              <a:t> = 43%</a:t>
            </a:r>
            <a:endParaRPr/>
          </a:p>
          <a:p>
            <a:pPr indent="-330200" lvl="0" marL="457200" rtl="0" algn="l">
              <a:spcBef>
                <a:spcPts val="0"/>
              </a:spcBef>
              <a:spcAft>
                <a:spcPts val="0"/>
              </a:spcAft>
              <a:buSzPts val="1600"/>
              <a:buChar char="●"/>
            </a:pPr>
            <a:r>
              <a:rPr lang="en-GB"/>
              <a:t>Positive LR = 2.8</a:t>
            </a:r>
            <a:endParaRPr/>
          </a:p>
          <a:p>
            <a:pPr indent="-311150" lvl="1" marL="914400" rtl="0" algn="l">
              <a:spcBef>
                <a:spcPts val="0"/>
              </a:spcBef>
              <a:spcAft>
                <a:spcPts val="0"/>
              </a:spcAft>
              <a:buSzPts val="1300"/>
              <a:buChar char="○"/>
            </a:pPr>
            <a:r>
              <a:rPr lang="en-GB"/>
              <a:t>In symptomatic patients presenting to ED if a CT is positive then chances of finding +ve </a:t>
            </a:r>
            <a:r>
              <a:rPr lang="en-GB"/>
              <a:t>RT PCR</a:t>
            </a:r>
            <a:r>
              <a:rPr lang="en-GB"/>
              <a:t> increases by 15 - 20%</a:t>
            </a:r>
            <a:endParaRPr/>
          </a:p>
          <a:p>
            <a:pPr indent="-330200" lvl="0" marL="457200" rtl="0" algn="l">
              <a:spcBef>
                <a:spcPts val="0"/>
              </a:spcBef>
              <a:spcAft>
                <a:spcPts val="0"/>
              </a:spcAft>
              <a:buSzPts val="1600"/>
              <a:buChar char="●"/>
            </a:pPr>
            <a:r>
              <a:rPr lang="en-GB"/>
              <a:t>Negative LR = 0.16</a:t>
            </a:r>
            <a:endParaRPr/>
          </a:p>
          <a:p>
            <a:pPr indent="-311150" lvl="1" marL="914400" rtl="0" algn="l">
              <a:spcBef>
                <a:spcPts val="0"/>
              </a:spcBef>
              <a:spcAft>
                <a:spcPts val="0"/>
              </a:spcAft>
              <a:buSzPts val="1300"/>
              <a:buChar char="○"/>
            </a:pPr>
            <a:r>
              <a:rPr lang="en-GB"/>
              <a:t>In symptomatic patients presenting to ED if a CT is negative then chances of finding -ve RT PCR increase by 30 - 45%</a:t>
            </a:r>
            <a:endParaRPr/>
          </a:p>
        </p:txBody>
      </p:sp>
      <p:graphicFrame>
        <p:nvGraphicFramePr>
          <p:cNvPr id="2826" name="Google Shape;2826;p61"/>
          <p:cNvGraphicFramePr/>
          <p:nvPr/>
        </p:nvGraphicFramePr>
        <p:xfrm>
          <a:off x="5108350" y="855300"/>
          <a:ext cx="3000000" cy="3000000"/>
        </p:xfrm>
        <a:graphic>
          <a:graphicData uri="http://schemas.openxmlformats.org/drawingml/2006/table">
            <a:tbl>
              <a:tblPr>
                <a:noFill/>
                <a:tableStyleId>{892B8F21-7FFB-4B50-B13B-4D1F7AAE82C8}</a:tableStyleId>
              </a:tblPr>
              <a:tblGrid>
                <a:gridCol w="812550"/>
                <a:gridCol w="1012950"/>
                <a:gridCol w="1127475"/>
                <a:gridCol w="984325"/>
              </a:tblGrid>
              <a:tr h="381000">
                <a:tc>
                  <a:txBody>
                    <a:bodyPr/>
                    <a:lstStyle/>
                    <a:p>
                      <a:pPr indent="0" lvl="0" marL="0" rtl="0" algn="ctr">
                        <a:spcBef>
                          <a:spcPts val="0"/>
                        </a:spcBef>
                        <a:spcAft>
                          <a:spcPts val="0"/>
                        </a:spcAft>
                        <a:buNone/>
                      </a:pPr>
                      <a:r>
                        <a:t/>
                      </a:r>
                      <a:endParaRPr sz="1100"/>
                    </a:p>
                  </a:txBody>
                  <a:tcPr marT="91425" marB="91425" marR="91425" marL="91425"/>
                </a:tc>
                <a:tc>
                  <a:txBody>
                    <a:bodyPr/>
                    <a:lstStyle/>
                    <a:p>
                      <a:pPr indent="0" lvl="0" marL="0" rtl="0" algn="ctr">
                        <a:spcBef>
                          <a:spcPts val="0"/>
                        </a:spcBef>
                        <a:spcAft>
                          <a:spcPts val="0"/>
                        </a:spcAft>
                        <a:buNone/>
                      </a:pPr>
                      <a:r>
                        <a:rPr lang="en-GB" sz="1100"/>
                        <a:t>RT PCR +ve</a:t>
                      </a:r>
                      <a:endParaRPr sz="1100"/>
                    </a:p>
                  </a:txBody>
                  <a:tcPr marT="91425" marB="91425" marR="91425" marL="91425"/>
                </a:tc>
                <a:tc>
                  <a:txBody>
                    <a:bodyPr/>
                    <a:lstStyle/>
                    <a:p>
                      <a:pPr indent="0" lvl="0" marL="0" rtl="0" algn="ctr">
                        <a:spcBef>
                          <a:spcPts val="0"/>
                        </a:spcBef>
                        <a:spcAft>
                          <a:spcPts val="0"/>
                        </a:spcAft>
                        <a:buNone/>
                      </a:pPr>
                      <a:r>
                        <a:rPr lang="en-GB" sz="1100"/>
                        <a:t>RT PCR -ve</a:t>
                      </a:r>
                      <a:endParaRPr sz="1100"/>
                    </a:p>
                  </a:txBody>
                  <a:tcPr marT="91425" marB="91425" marR="91425" marL="91425"/>
                </a:tc>
                <a:tc>
                  <a:txBody>
                    <a:bodyPr/>
                    <a:lstStyle/>
                    <a:p>
                      <a:pPr indent="0" lvl="0" marL="0" rtl="0" algn="ctr">
                        <a:spcBef>
                          <a:spcPts val="0"/>
                        </a:spcBef>
                        <a:spcAft>
                          <a:spcPts val="0"/>
                        </a:spcAft>
                        <a:buNone/>
                      </a:pPr>
                      <a:r>
                        <a:rPr lang="en-GB" sz="1100"/>
                        <a:t>Total</a:t>
                      </a:r>
                      <a:endParaRPr sz="1100"/>
                    </a:p>
                  </a:txBody>
                  <a:tcPr marT="91425" marB="91425" marR="91425" marL="91425"/>
                </a:tc>
              </a:tr>
              <a:tr h="381000">
                <a:tc>
                  <a:txBody>
                    <a:bodyPr/>
                    <a:lstStyle/>
                    <a:p>
                      <a:pPr indent="0" lvl="0" marL="0" rtl="0" algn="ctr">
                        <a:spcBef>
                          <a:spcPts val="0"/>
                        </a:spcBef>
                        <a:spcAft>
                          <a:spcPts val="0"/>
                        </a:spcAft>
                        <a:buNone/>
                      </a:pPr>
                      <a:r>
                        <a:rPr lang="en-GB" sz="1100"/>
                        <a:t>CT +ve</a:t>
                      </a:r>
                      <a:endParaRPr sz="1100"/>
                    </a:p>
                  </a:txBody>
                  <a:tcPr marT="91425" marB="91425" marR="91425" marL="91425"/>
                </a:tc>
                <a:tc>
                  <a:txBody>
                    <a:bodyPr/>
                    <a:lstStyle/>
                    <a:p>
                      <a:pPr indent="0" lvl="0" marL="0" rtl="0" algn="ctr">
                        <a:spcBef>
                          <a:spcPts val="0"/>
                        </a:spcBef>
                        <a:spcAft>
                          <a:spcPts val="0"/>
                        </a:spcAft>
                        <a:buNone/>
                      </a:pPr>
                      <a:r>
                        <a:rPr lang="en-GB" sz="1100"/>
                        <a:t>74</a:t>
                      </a:r>
                      <a:endParaRPr sz="1100"/>
                    </a:p>
                  </a:txBody>
                  <a:tcPr marT="91425" marB="91425" marR="91425" marL="91425"/>
                </a:tc>
                <a:tc>
                  <a:txBody>
                    <a:bodyPr/>
                    <a:lstStyle/>
                    <a:p>
                      <a:pPr indent="0" lvl="0" marL="0" rtl="0" algn="ctr">
                        <a:spcBef>
                          <a:spcPts val="0"/>
                        </a:spcBef>
                        <a:spcAft>
                          <a:spcPts val="0"/>
                        </a:spcAft>
                        <a:buNone/>
                      </a:pPr>
                      <a:r>
                        <a:rPr lang="en-GB" sz="1100"/>
                        <a:t>35</a:t>
                      </a:r>
                      <a:endParaRPr sz="1100"/>
                    </a:p>
                  </a:txBody>
                  <a:tcPr marT="91425" marB="91425" marR="91425" marL="91425"/>
                </a:tc>
                <a:tc>
                  <a:txBody>
                    <a:bodyPr/>
                    <a:lstStyle/>
                    <a:p>
                      <a:pPr indent="0" lvl="0" marL="0" rtl="0" algn="ctr">
                        <a:spcBef>
                          <a:spcPts val="0"/>
                        </a:spcBef>
                        <a:spcAft>
                          <a:spcPts val="0"/>
                        </a:spcAft>
                        <a:buNone/>
                      </a:pPr>
                      <a:r>
                        <a:rPr lang="en-GB" sz="1100"/>
                        <a:t>109</a:t>
                      </a:r>
                      <a:endParaRPr sz="1100"/>
                    </a:p>
                  </a:txBody>
                  <a:tcPr marT="91425" marB="91425" marR="91425" marL="91425"/>
                </a:tc>
              </a:tr>
              <a:tr h="381000">
                <a:tc>
                  <a:txBody>
                    <a:bodyPr/>
                    <a:lstStyle/>
                    <a:p>
                      <a:pPr indent="0" lvl="0" marL="0" rtl="0" algn="ctr">
                        <a:spcBef>
                          <a:spcPts val="0"/>
                        </a:spcBef>
                        <a:spcAft>
                          <a:spcPts val="0"/>
                        </a:spcAft>
                        <a:buNone/>
                      </a:pPr>
                      <a:r>
                        <a:rPr lang="en-GB" sz="1100"/>
                        <a:t>CT -ve</a:t>
                      </a:r>
                      <a:endParaRPr sz="1100"/>
                    </a:p>
                  </a:txBody>
                  <a:tcPr marT="91425" marB="91425" marR="91425" marL="91425"/>
                </a:tc>
                <a:tc>
                  <a:txBody>
                    <a:bodyPr/>
                    <a:lstStyle/>
                    <a:p>
                      <a:pPr indent="0" lvl="0" marL="0" rtl="0" algn="ctr">
                        <a:spcBef>
                          <a:spcPts val="0"/>
                        </a:spcBef>
                        <a:spcAft>
                          <a:spcPts val="0"/>
                        </a:spcAft>
                        <a:buNone/>
                      </a:pPr>
                      <a:r>
                        <a:rPr lang="en-GB" sz="1100"/>
                        <a:t>9</a:t>
                      </a:r>
                      <a:endParaRPr sz="1100"/>
                    </a:p>
                  </a:txBody>
                  <a:tcPr marT="91425" marB="91425" marR="91425" marL="91425"/>
                </a:tc>
                <a:tc>
                  <a:txBody>
                    <a:bodyPr/>
                    <a:lstStyle/>
                    <a:p>
                      <a:pPr indent="0" lvl="0" marL="0" rtl="0" algn="ctr">
                        <a:spcBef>
                          <a:spcPts val="0"/>
                        </a:spcBef>
                        <a:spcAft>
                          <a:spcPts val="0"/>
                        </a:spcAft>
                        <a:buNone/>
                      </a:pPr>
                      <a:r>
                        <a:rPr lang="en-GB" sz="1100"/>
                        <a:t>75</a:t>
                      </a:r>
                      <a:endParaRPr sz="1100"/>
                    </a:p>
                  </a:txBody>
                  <a:tcPr marT="91425" marB="91425" marR="91425" marL="91425"/>
                </a:tc>
                <a:tc>
                  <a:txBody>
                    <a:bodyPr/>
                    <a:lstStyle/>
                    <a:p>
                      <a:pPr indent="0" lvl="0" marL="0" rtl="0" algn="ctr">
                        <a:spcBef>
                          <a:spcPts val="0"/>
                        </a:spcBef>
                        <a:spcAft>
                          <a:spcPts val="0"/>
                        </a:spcAft>
                        <a:buNone/>
                      </a:pPr>
                      <a:r>
                        <a:rPr lang="en-GB" sz="1100"/>
                        <a:t>84</a:t>
                      </a:r>
                      <a:endParaRPr sz="1100"/>
                    </a:p>
                  </a:txBody>
                  <a:tcPr marT="91425" marB="91425" marR="91425" marL="91425"/>
                </a:tc>
              </a:tr>
              <a:tr h="381000">
                <a:tc>
                  <a:txBody>
                    <a:bodyPr/>
                    <a:lstStyle/>
                    <a:p>
                      <a:pPr indent="0" lvl="0" marL="0" rtl="0" algn="ctr">
                        <a:spcBef>
                          <a:spcPts val="0"/>
                        </a:spcBef>
                        <a:spcAft>
                          <a:spcPts val="0"/>
                        </a:spcAft>
                        <a:buNone/>
                      </a:pPr>
                      <a:r>
                        <a:rPr lang="en-GB" sz="1100"/>
                        <a:t>Total</a:t>
                      </a:r>
                      <a:endParaRPr sz="1100"/>
                    </a:p>
                  </a:txBody>
                  <a:tcPr marT="91425" marB="91425" marR="91425" marL="91425"/>
                </a:tc>
                <a:tc>
                  <a:txBody>
                    <a:bodyPr/>
                    <a:lstStyle/>
                    <a:p>
                      <a:pPr indent="0" lvl="0" marL="0" rtl="0" algn="ctr">
                        <a:spcBef>
                          <a:spcPts val="0"/>
                        </a:spcBef>
                        <a:spcAft>
                          <a:spcPts val="0"/>
                        </a:spcAft>
                        <a:buNone/>
                      </a:pPr>
                      <a:r>
                        <a:rPr lang="en-GB" sz="1100"/>
                        <a:t>83</a:t>
                      </a:r>
                      <a:endParaRPr sz="1100"/>
                    </a:p>
                  </a:txBody>
                  <a:tcPr marT="91425" marB="91425" marR="91425" marL="91425"/>
                </a:tc>
                <a:tc>
                  <a:txBody>
                    <a:bodyPr/>
                    <a:lstStyle/>
                    <a:p>
                      <a:pPr indent="0" lvl="0" marL="0" rtl="0" algn="ctr">
                        <a:spcBef>
                          <a:spcPts val="0"/>
                        </a:spcBef>
                        <a:spcAft>
                          <a:spcPts val="0"/>
                        </a:spcAft>
                        <a:buNone/>
                      </a:pPr>
                      <a:r>
                        <a:rPr lang="en-GB" sz="1100"/>
                        <a:t>110</a:t>
                      </a:r>
                      <a:endParaRPr sz="1100"/>
                    </a:p>
                  </a:txBody>
                  <a:tcPr marT="91425" marB="91425" marR="91425" marL="91425"/>
                </a:tc>
                <a:tc>
                  <a:txBody>
                    <a:bodyPr/>
                    <a:lstStyle/>
                    <a:p>
                      <a:pPr indent="0" lvl="0" marL="0" rtl="0" algn="ctr">
                        <a:spcBef>
                          <a:spcPts val="0"/>
                        </a:spcBef>
                        <a:spcAft>
                          <a:spcPts val="0"/>
                        </a:spcAft>
                        <a:buNone/>
                      </a:pPr>
                      <a:r>
                        <a:rPr lang="en-GB" sz="1100"/>
                        <a:t>193</a:t>
                      </a:r>
                      <a:endParaRPr sz="1100"/>
                    </a:p>
                  </a:txBody>
                  <a:tcPr marT="91425" marB="91425" marR="91425" marL="91425"/>
                </a:tc>
              </a:tr>
            </a:tbl>
          </a:graphicData>
        </a:graphic>
      </p:graphicFrame>
      <p:pic>
        <p:nvPicPr>
          <p:cNvPr id="2827" name="Google Shape;2827;p61" title="Points scored"/>
          <p:cNvPicPr preferRelativeResize="0"/>
          <p:nvPr/>
        </p:nvPicPr>
        <p:blipFill>
          <a:blip r:embed="rId3">
            <a:alphaModFix/>
          </a:blip>
          <a:stretch>
            <a:fillRect/>
          </a:stretch>
        </p:blipFill>
        <p:spPr>
          <a:xfrm>
            <a:off x="5108875" y="2556542"/>
            <a:ext cx="3937299" cy="2434558"/>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